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7"/>
  </p:notesMasterIdLst>
  <p:sldIdLst>
    <p:sldId id="256" r:id="rId2"/>
    <p:sldId id="320" r:id="rId3"/>
    <p:sldId id="318" r:id="rId4"/>
    <p:sldId id="319" r:id="rId5"/>
    <p:sldId id="321" r:id="rId6"/>
    <p:sldId id="322" r:id="rId7"/>
    <p:sldId id="323" r:id="rId8"/>
    <p:sldId id="324" r:id="rId9"/>
    <p:sldId id="325" r:id="rId10"/>
    <p:sldId id="327" r:id="rId11"/>
    <p:sldId id="328" r:id="rId12"/>
    <p:sldId id="326" r:id="rId13"/>
    <p:sldId id="277" r:id="rId14"/>
    <p:sldId id="273" r:id="rId15"/>
    <p:sldId id="261" r:id="rId16"/>
    <p:sldId id="262" r:id="rId17"/>
    <p:sldId id="333" r:id="rId18"/>
    <p:sldId id="267" r:id="rId19"/>
    <p:sldId id="268" r:id="rId20"/>
    <p:sldId id="265" r:id="rId21"/>
    <p:sldId id="274" r:id="rId22"/>
    <p:sldId id="276" r:id="rId23"/>
    <p:sldId id="259" r:id="rId24"/>
    <p:sldId id="284" r:id="rId25"/>
    <p:sldId id="260" r:id="rId26"/>
    <p:sldId id="258" r:id="rId27"/>
    <p:sldId id="282" r:id="rId28"/>
    <p:sldId id="298" r:id="rId29"/>
    <p:sldId id="332" r:id="rId30"/>
    <p:sldId id="304" r:id="rId31"/>
    <p:sldId id="305" r:id="rId32"/>
    <p:sldId id="303" r:id="rId33"/>
    <p:sldId id="306" r:id="rId34"/>
    <p:sldId id="307" r:id="rId35"/>
    <p:sldId id="308" r:id="rId3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3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57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0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Hoja_de_c_lculo_de_Microsoft_Excel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Hoja_de_c_lculo_de_Microsoft_Excel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Hoja_de_c_lculo_de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Abstainers</c:v>
                </c:pt>
              </c:strCache>
            </c:strRef>
          </c:tx>
          <c:cat>
            <c:strRef>
              <c:f>Hoja1!$A$2:$A$6</c:f>
              <c:strCache>
                <c:ptCount val="5"/>
                <c:pt idx="0">
                  <c:v>Block 1</c:v>
                </c:pt>
                <c:pt idx="1">
                  <c:v>Block 2</c:v>
                </c:pt>
                <c:pt idx="2">
                  <c:v>Block 3</c:v>
                </c:pt>
                <c:pt idx="3">
                  <c:v>Block 4</c:v>
                </c:pt>
                <c:pt idx="4">
                  <c:v>Block 5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0.3</c:v>
                </c:pt>
                <c:pt idx="1">
                  <c:v>2.7</c:v>
                </c:pt>
                <c:pt idx="2">
                  <c:v>4.5</c:v>
                </c:pt>
                <c:pt idx="3">
                  <c:v>3.9</c:v>
                </c:pt>
                <c:pt idx="4">
                  <c:v>5.2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A69-4E34-ABFF-754FFC8037B5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Relapsers</c:v>
                </c:pt>
              </c:strCache>
            </c:strRef>
          </c:tx>
          <c:cat>
            <c:strRef>
              <c:f>Hoja1!$A$2:$A$6</c:f>
              <c:strCache>
                <c:ptCount val="5"/>
                <c:pt idx="0">
                  <c:v>Block 1</c:v>
                </c:pt>
                <c:pt idx="1">
                  <c:v>Block 2</c:v>
                </c:pt>
                <c:pt idx="2">
                  <c:v>Block 3</c:v>
                </c:pt>
                <c:pt idx="3">
                  <c:v>Block 4</c:v>
                </c:pt>
                <c:pt idx="4">
                  <c:v>Block 5</c:v>
                </c:pt>
              </c:strCache>
            </c:strRef>
          </c:cat>
          <c:val>
            <c:numRef>
              <c:f>Hoja1!$C$2:$C$6</c:f>
              <c:numCache>
                <c:formatCode>General</c:formatCode>
                <c:ptCount val="5"/>
                <c:pt idx="0">
                  <c:v>-4.0999999999999996</c:v>
                </c:pt>
                <c:pt idx="1">
                  <c:v>-1.9</c:v>
                </c:pt>
                <c:pt idx="2">
                  <c:v>-0.9</c:v>
                </c:pt>
                <c:pt idx="3">
                  <c:v>-0.3</c:v>
                </c:pt>
                <c:pt idx="4">
                  <c:v>-1.5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A69-4E34-ABFF-754FFC8037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685952"/>
        <c:axId val="167222592"/>
      </c:lineChart>
      <c:catAx>
        <c:axId val="34685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167222592"/>
        <c:crosses val="autoZero"/>
        <c:auto val="1"/>
        <c:lblAlgn val="ctr"/>
        <c:lblOffset val="100"/>
        <c:noMultiLvlLbl val="0"/>
      </c:catAx>
      <c:valAx>
        <c:axId val="167222592"/>
        <c:scaling>
          <c:orientation val="minMax"/>
          <c:max val="8"/>
          <c:min val="-8"/>
        </c:scaling>
        <c:delete val="0"/>
        <c:axPos val="l"/>
        <c:numFmt formatCode="General" sourceLinked="1"/>
        <c:majorTickMark val="out"/>
        <c:minorTickMark val="none"/>
        <c:tickLblPos val="nextTo"/>
        <c:crossAx val="34685952"/>
        <c:crosses val="autoZero"/>
        <c:crossBetween val="between"/>
      </c:valAx>
      <c:spPr>
        <a:solidFill>
          <a:schemeClr val="bg1">
            <a:lumMod val="85000"/>
          </a:schemeClr>
        </a:solidFill>
      </c:spPr>
    </c:plotArea>
    <c:legend>
      <c:legendPos val="tr"/>
      <c:layout>
        <c:manualLayout>
          <c:xMode val="edge"/>
          <c:yMode val="edge"/>
          <c:x val="7.8304849596869994E-2"/>
          <c:y val="6.0273972602739728E-2"/>
          <c:w val="0.18608403400045426"/>
          <c:h val="0.14356638981771114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Abstainers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003926549952625E-2"/>
                  <c:y val="-5.8544976995539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547-40F3-8C6F-245B89D914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IGT Net score</c:v>
                </c:pt>
              </c:strCache>
            </c:strRef>
          </c:cat>
          <c:val>
            <c:numRef>
              <c:f>Hoja1!$B$2</c:f>
              <c:numCache>
                <c:formatCode>_(* #,##0.00_);_(* \(#,##0.00\);_(* "-"??_);_(@_)</c:formatCode>
                <c:ptCount val="1"/>
                <c:pt idx="0">
                  <c:v>19.670000000000002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47-40F3-8C6F-245B89D914B5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Relapsers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1434180785646607E-3"/>
                  <c:y val="2.7116710048883291E-7"/>
                </c:manualLayout>
              </c:layout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dirty="0"/>
                      <a:t> </a:t>
                    </a:r>
                    <a:r>
                      <a:rPr lang="en-US" sz="1600" dirty="0" smtClean="0"/>
                      <a:t>-</a:t>
                    </a:r>
                    <a:r>
                      <a:rPr lang="en-US" sz="1600" baseline="0" dirty="0" smtClean="0"/>
                      <a:t> </a:t>
                    </a:r>
                    <a:r>
                      <a:rPr lang="en-US" sz="1600" dirty="0" smtClean="0"/>
                      <a:t>19,37</a:t>
                    </a:r>
                    <a:endParaRPr lang="en-US" sz="16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547-40F3-8C6F-245B89D914B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IGT Net score</c:v>
                </c:pt>
              </c:strCache>
            </c:strRef>
          </c:cat>
          <c:val>
            <c:numRef>
              <c:f>Hoja1!$C$2</c:f>
              <c:numCache>
                <c:formatCode>_(* #,##0.00_);_(* \(#,##0.00\);_(* "-"??_);_(@_)</c:formatCode>
                <c:ptCount val="1"/>
                <c:pt idx="0">
                  <c:v>-19.37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547-40F3-8C6F-245B89D914B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4686464"/>
        <c:axId val="35022528"/>
        <c:axId val="0"/>
      </c:bar3DChart>
      <c:catAx>
        <c:axId val="3468646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5022528"/>
        <c:crosses val="autoZero"/>
        <c:auto val="1"/>
        <c:lblAlgn val="ctr"/>
        <c:lblOffset val="100"/>
        <c:noMultiLvlLbl val="0"/>
      </c:catAx>
      <c:valAx>
        <c:axId val="35022528"/>
        <c:scaling>
          <c:orientation val="minMax"/>
        </c:scaling>
        <c:delete val="0"/>
        <c:axPos val="l"/>
        <c:numFmt formatCode="_(* #,##0_);_(* \(#,##0\);_(* &quot;-&quot;_);_(@_)" sourceLinked="0"/>
        <c:majorTickMark val="out"/>
        <c:minorTickMark val="none"/>
        <c:tickLblPos val="nextTo"/>
        <c:crossAx val="3468646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Abstainers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1421838177533388E-3"/>
                  <c:y val="-3.0994399585873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487-4F0A-BDD5-32F97D8B9BE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Categoría 1</c:v>
                </c:pt>
              </c:strCache>
            </c:strRef>
          </c:cat>
          <c:val>
            <c:numRef>
              <c:f>Hoja1!$B$2</c:f>
              <c:numCache>
                <c:formatCode>0.0%</c:formatCode>
                <c:ptCount val="1"/>
                <c:pt idx="0">
                  <c:v>0.46700000000000003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87-4F0A-BDD5-32F97D8B9BE1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Relapsers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568735271013239E-2"/>
                  <c:y val="-4.4769688290706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487-4F0A-BDD5-32F97D8B9BE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Categoría 1</c:v>
                </c:pt>
              </c:strCache>
            </c:strRef>
          </c:cat>
          <c:val>
            <c:numRef>
              <c:f>Hoja1!$C$2</c:f>
              <c:numCache>
                <c:formatCode>0.0%</c:formatCode>
                <c:ptCount val="1"/>
                <c:pt idx="0">
                  <c:v>0.96699999999999997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487-4F0A-BDD5-32F97D8B9BE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5156480"/>
        <c:axId val="35024256"/>
        <c:axId val="0"/>
      </c:bar3DChart>
      <c:catAx>
        <c:axId val="3515648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5024256"/>
        <c:crosses val="autoZero"/>
        <c:auto val="1"/>
        <c:lblAlgn val="ctr"/>
        <c:lblOffset val="100"/>
        <c:noMultiLvlLbl val="0"/>
      </c:catAx>
      <c:valAx>
        <c:axId val="35024256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crossAx val="3515648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345679012345678E-2"/>
                  <c:y val="-6.7344783861467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E0E-4222-B2B6-F7A52999CA2E}"/>
                </c:ext>
              </c:extLst>
            </c:dLbl>
            <c:dLbl>
              <c:idx val="1"/>
              <c:layout>
                <c:manualLayout>
                  <c:x val="1.3888888888888888E-2"/>
                  <c:y val="-5.89269068262378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E0E-4222-B2B6-F7A52999CA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Type A (n = 98)</c:v>
                </c:pt>
                <c:pt idx="1">
                  <c:v>Type B (n = 52)</c:v>
                </c:pt>
              </c:strCache>
            </c:strRef>
          </c:cat>
          <c:val>
            <c:numRef>
              <c:f>Hoja1!$B$2:$B$3</c:f>
              <c:numCache>
                <c:formatCode>0.0%</c:formatCode>
                <c:ptCount val="2"/>
                <c:pt idx="0">
                  <c:v>0.316</c:v>
                </c:pt>
                <c:pt idx="1">
                  <c:v>0.71199999999999997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0E-4222-B2B6-F7A52999CA2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1093760"/>
        <c:axId val="35027712"/>
        <c:axId val="0"/>
      </c:bar3DChart>
      <c:catAx>
        <c:axId val="31093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5027712"/>
        <c:crosses val="autoZero"/>
        <c:auto val="1"/>
        <c:lblAlgn val="ctr"/>
        <c:lblOffset val="100"/>
        <c:noMultiLvlLbl val="0"/>
      </c:catAx>
      <c:valAx>
        <c:axId val="35027712"/>
        <c:scaling>
          <c:orientation val="minMax"/>
          <c:max val="0.70000000000000007"/>
        </c:scaling>
        <c:delete val="0"/>
        <c:axPos val="l"/>
        <c:numFmt formatCode="0%" sourceLinked="0"/>
        <c:majorTickMark val="out"/>
        <c:minorTickMark val="none"/>
        <c:tickLblPos val="nextTo"/>
        <c:crossAx val="31093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en-US" sz="1800" noProof="0"/>
      </a:pPr>
      <a:endParaRPr lang="es-E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345679012345678E-2"/>
                  <c:y val="-6.7344783861467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619-411F-98FE-63557AA6D75B}"/>
                </c:ext>
              </c:extLst>
            </c:dLbl>
            <c:dLbl>
              <c:idx val="1"/>
              <c:layout>
                <c:manualLayout>
                  <c:x val="1.3888888888888888E-2"/>
                  <c:y val="-5.89269068262378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619-411F-98FE-63557AA6D75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Type A</c:v>
                </c:pt>
                <c:pt idx="1">
                  <c:v>Type B</c:v>
                </c:pt>
              </c:strCache>
            </c:strRef>
          </c:cat>
          <c:val>
            <c:numRef>
              <c:f>Hoja1!$B$2:$B$3</c:f>
              <c:numCache>
                <c:formatCode>0.0%</c:formatCode>
                <c:ptCount val="2"/>
                <c:pt idx="0">
                  <c:v>0.224</c:v>
                </c:pt>
                <c:pt idx="1">
                  <c:v>0.51900000000000002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19-411F-98FE-63557AA6D75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1012864"/>
        <c:axId val="167216256"/>
        <c:axId val="0"/>
      </c:bar3DChart>
      <c:catAx>
        <c:axId val="31012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7216256"/>
        <c:crosses val="autoZero"/>
        <c:auto val="1"/>
        <c:lblAlgn val="ctr"/>
        <c:lblOffset val="100"/>
        <c:noMultiLvlLbl val="0"/>
      </c:catAx>
      <c:valAx>
        <c:axId val="167216256"/>
        <c:scaling>
          <c:orientation val="minMax"/>
          <c:max val="0.70000000000000007"/>
        </c:scaling>
        <c:delete val="0"/>
        <c:axPos val="l"/>
        <c:numFmt formatCode="0%" sourceLinked="0"/>
        <c:majorTickMark val="out"/>
        <c:minorTickMark val="none"/>
        <c:tickLblPos val="nextTo"/>
        <c:crossAx val="31012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en-US" sz="1800" noProof="0"/>
      </a:pPr>
      <a:endParaRPr lang="es-E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345679012345678E-2"/>
                  <c:y val="-6.7344783861467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916-4325-B001-9B748A4EBFFD}"/>
                </c:ext>
              </c:extLst>
            </c:dLbl>
            <c:dLbl>
              <c:idx val="1"/>
              <c:layout>
                <c:manualLayout>
                  <c:x val="1.3888888888888888E-2"/>
                  <c:y val="-5.89269068262378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916-4325-B001-9B748A4EBFF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Severe Dysexecutive Syndrome (n = 49)</c:v>
                </c:pt>
                <c:pt idx="1">
                  <c:v>No SDS (n = 101)</c:v>
                </c:pt>
              </c:strCache>
            </c:strRef>
          </c:cat>
          <c:val>
            <c:numRef>
              <c:f>Hoja1!$B$2:$B$3</c:f>
              <c:numCache>
                <c:formatCode>0.0%</c:formatCode>
                <c:ptCount val="2"/>
                <c:pt idx="0">
                  <c:v>0.57099999999999995</c:v>
                </c:pt>
                <c:pt idx="1">
                  <c:v>0.39600000000000002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16-4325-B001-9B748A4EBFF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1021568"/>
        <c:axId val="34976832"/>
        <c:axId val="0"/>
      </c:bar3DChart>
      <c:catAx>
        <c:axId val="31021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4976832"/>
        <c:crosses val="autoZero"/>
        <c:auto val="1"/>
        <c:lblAlgn val="ctr"/>
        <c:lblOffset val="100"/>
        <c:noMultiLvlLbl val="0"/>
      </c:catAx>
      <c:valAx>
        <c:axId val="34976832"/>
        <c:scaling>
          <c:orientation val="minMax"/>
          <c:max val="0.70000000000000007"/>
        </c:scaling>
        <c:delete val="0"/>
        <c:axPos val="l"/>
        <c:numFmt formatCode="0%" sourceLinked="0"/>
        <c:majorTickMark val="out"/>
        <c:minorTickMark val="none"/>
        <c:tickLblPos val="nextTo"/>
        <c:crossAx val="31021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01A07A-E835-46F4-987F-1DA2B087ADA4}" type="doc">
      <dgm:prSet loTypeId="urn:microsoft.com/office/officeart/2005/8/layout/orgChart1" loCatId="hierarchy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33280C3D-4FB9-4AA2-8C61-AA37F380A733}">
      <dgm:prSet phldrT="[Texto]" custT="1"/>
      <dgm:spPr/>
      <dgm:t>
        <a:bodyPr/>
        <a:lstStyle/>
        <a:p>
          <a:r>
            <a:rPr lang="es-ES" sz="2000" dirty="0" smtClean="0"/>
            <a:t>1 </a:t>
          </a:r>
          <a:r>
            <a:rPr lang="en-US" sz="2000" noProof="0" dirty="0" smtClean="0"/>
            <a:t>year</a:t>
          </a:r>
          <a:r>
            <a:rPr lang="es-ES" sz="2000" dirty="0" smtClean="0"/>
            <a:t> </a:t>
          </a:r>
          <a:r>
            <a:rPr lang="es-ES" sz="2000" dirty="0" err="1" smtClean="0"/>
            <a:t>follow</a:t>
          </a:r>
          <a:r>
            <a:rPr lang="es-ES" sz="2000" dirty="0" smtClean="0"/>
            <a:t>-up </a:t>
          </a:r>
        </a:p>
        <a:p>
          <a:r>
            <a:rPr lang="es-ES" sz="2000" dirty="0" smtClean="0"/>
            <a:t>(n = </a:t>
          </a:r>
          <a:r>
            <a:rPr lang="en-US" sz="2000" noProof="0" dirty="0" smtClean="0"/>
            <a:t>60</a:t>
          </a:r>
          <a:r>
            <a:rPr lang="es-ES" sz="2000" dirty="0" smtClean="0"/>
            <a:t>)</a:t>
          </a:r>
          <a:endParaRPr lang="es-ES" sz="2000" dirty="0"/>
        </a:p>
      </dgm:t>
    </dgm:pt>
    <dgm:pt modelId="{2A9F376E-BDED-4FC0-8A83-326A7AF51FAC}" type="parTrans" cxnId="{0AF9C51E-3E95-4D1D-981D-D5D52CC491FB}">
      <dgm:prSet/>
      <dgm:spPr/>
      <dgm:t>
        <a:bodyPr/>
        <a:lstStyle/>
        <a:p>
          <a:endParaRPr lang="es-ES" sz="1200"/>
        </a:p>
      </dgm:t>
    </dgm:pt>
    <dgm:pt modelId="{07CE22D6-BE4C-4F19-91AA-DC8F75AC4BB4}" type="sibTrans" cxnId="{0AF9C51E-3E95-4D1D-981D-D5D52CC491FB}">
      <dgm:prSet/>
      <dgm:spPr/>
      <dgm:t>
        <a:bodyPr/>
        <a:lstStyle/>
        <a:p>
          <a:endParaRPr lang="es-ES" sz="1200"/>
        </a:p>
      </dgm:t>
    </dgm:pt>
    <dgm:pt modelId="{CDAD85A7-C61E-40C1-9FA5-A48DC61584C1}">
      <dgm:prSet phldrT="[Texto]" custT="1"/>
      <dgm:spPr/>
      <dgm:t>
        <a:bodyPr/>
        <a:lstStyle/>
        <a:p>
          <a:r>
            <a:rPr lang="es-ES" sz="2000" dirty="0" err="1" smtClean="0"/>
            <a:t>Relapse</a:t>
          </a:r>
          <a:r>
            <a:rPr lang="es-ES" sz="2000" dirty="0" smtClean="0"/>
            <a:t> </a:t>
          </a:r>
        </a:p>
        <a:p>
          <a:r>
            <a:rPr lang="es-ES" sz="2000" dirty="0" smtClean="0"/>
            <a:t>(n = 30)</a:t>
          </a:r>
          <a:endParaRPr lang="es-ES" sz="2000" dirty="0"/>
        </a:p>
      </dgm:t>
    </dgm:pt>
    <dgm:pt modelId="{65688FE4-F280-47E6-A41F-F04D1249425D}" type="parTrans" cxnId="{160FF3CD-342D-41BD-B7C1-6B23A8CA3E5D}">
      <dgm:prSet/>
      <dgm:spPr/>
      <dgm:t>
        <a:bodyPr/>
        <a:lstStyle/>
        <a:p>
          <a:endParaRPr lang="es-ES" sz="1200"/>
        </a:p>
      </dgm:t>
    </dgm:pt>
    <dgm:pt modelId="{3C907FCD-E07A-47BE-83AB-795F39DA94D1}" type="sibTrans" cxnId="{160FF3CD-342D-41BD-B7C1-6B23A8CA3E5D}">
      <dgm:prSet/>
      <dgm:spPr/>
      <dgm:t>
        <a:bodyPr/>
        <a:lstStyle/>
        <a:p>
          <a:endParaRPr lang="es-ES" sz="1200"/>
        </a:p>
      </dgm:t>
    </dgm:pt>
    <dgm:pt modelId="{6CAB63FC-62B0-4294-B317-1DD37B42731F}">
      <dgm:prSet phldrT="[Texto]" custT="1"/>
      <dgm:spPr/>
      <dgm:t>
        <a:bodyPr/>
        <a:lstStyle/>
        <a:p>
          <a:r>
            <a:rPr lang="es-ES" sz="2000" dirty="0" err="1" smtClean="0"/>
            <a:t>Abstinence</a:t>
          </a:r>
          <a:endParaRPr lang="es-ES" sz="2000" dirty="0" smtClean="0"/>
        </a:p>
        <a:p>
          <a:r>
            <a:rPr lang="es-ES" sz="2000" dirty="0" smtClean="0"/>
            <a:t>(n = 30)</a:t>
          </a:r>
          <a:endParaRPr lang="es-ES" sz="2000" dirty="0"/>
        </a:p>
      </dgm:t>
    </dgm:pt>
    <dgm:pt modelId="{D3D7EFBE-BCE0-4765-BE68-97617520E545}" type="parTrans" cxnId="{AC540E48-D658-4063-A956-A72E45747E5D}">
      <dgm:prSet/>
      <dgm:spPr/>
      <dgm:t>
        <a:bodyPr/>
        <a:lstStyle/>
        <a:p>
          <a:endParaRPr lang="es-ES" sz="1200"/>
        </a:p>
      </dgm:t>
    </dgm:pt>
    <dgm:pt modelId="{9D2C6F72-FC4F-42A7-A826-D9D201D6104B}" type="sibTrans" cxnId="{AC540E48-D658-4063-A956-A72E45747E5D}">
      <dgm:prSet/>
      <dgm:spPr/>
      <dgm:t>
        <a:bodyPr/>
        <a:lstStyle/>
        <a:p>
          <a:endParaRPr lang="es-ES" sz="1200"/>
        </a:p>
      </dgm:t>
    </dgm:pt>
    <dgm:pt modelId="{8FCA0B84-D396-46C3-BE55-E3B7F37619D6}" type="pres">
      <dgm:prSet presAssocID="{8001A07A-E835-46F4-987F-1DA2B087ADA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E0CD897-0297-436E-B329-F1EC8E2696C9}" type="pres">
      <dgm:prSet presAssocID="{33280C3D-4FB9-4AA2-8C61-AA37F380A733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9D22DA5A-9C5D-4558-9A47-11672E504254}" type="pres">
      <dgm:prSet presAssocID="{33280C3D-4FB9-4AA2-8C61-AA37F380A733}" presName="rootComposite1" presStyleCnt="0"/>
      <dgm:spPr/>
      <dgm:t>
        <a:bodyPr/>
        <a:lstStyle/>
        <a:p>
          <a:endParaRPr lang="es-ES"/>
        </a:p>
      </dgm:t>
    </dgm:pt>
    <dgm:pt modelId="{713A4066-97C0-4A62-88A3-9D9A37716E05}" type="pres">
      <dgm:prSet presAssocID="{33280C3D-4FB9-4AA2-8C61-AA37F380A73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97B6E6-3484-4415-99E3-A10126BA81B5}" type="pres">
      <dgm:prSet presAssocID="{33280C3D-4FB9-4AA2-8C61-AA37F380A73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0763DDA-6A28-4027-97AD-91443A5CE51B}" type="pres">
      <dgm:prSet presAssocID="{33280C3D-4FB9-4AA2-8C61-AA37F380A733}" presName="hierChild2" presStyleCnt="0"/>
      <dgm:spPr/>
      <dgm:t>
        <a:bodyPr/>
        <a:lstStyle/>
        <a:p>
          <a:endParaRPr lang="es-ES"/>
        </a:p>
      </dgm:t>
    </dgm:pt>
    <dgm:pt modelId="{E87EC41E-9C5D-4E58-9D0C-94E8775A9895}" type="pres">
      <dgm:prSet presAssocID="{65688FE4-F280-47E6-A41F-F04D1249425D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801E025-599E-49E7-8D43-94FA8604841F}" type="pres">
      <dgm:prSet presAssocID="{CDAD85A7-C61E-40C1-9FA5-A48DC61584C1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ADA19FD-A3EE-47F7-A1F7-49333C3637BA}" type="pres">
      <dgm:prSet presAssocID="{CDAD85A7-C61E-40C1-9FA5-A48DC61584C1}" presName="rootComposite" presStyleCnt="0"/>
      <dgm:spPr/>
      <dgm:t>
        <a:bodyPr/>
        <a:lstStyle/>
        <a:p>
          <a:endParaRPr lang="es-ES"/>
        </a:p>
      </dgm:t>
    </dgm:pt>
    <dgm:pt modelId="{F6D96E1E-960B-4A92-966E-0989AB9F28F0}" type="pres">
      <dgm:prSet presAssocID="{CDAD85A7-C61E-40C1-9FA5-A48DC61584C1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124329-21CB-432D-8AAD-1FF242D8CC3F}" type="pres">
      <dgm:prSet presAssocID="{CDAD85A7-C61E-40C1-9FA5-A48DC61584C1}" presName="rootConnector" presStyleLbl="node2" presStyleIdx="0" presStyleCnt="2"/>
      <dgm:spPr/>
      <dgm:t>
        <a:bodyPr/>
        <a:lstStyle/>
        <a:p>
          <a:endParaRPr lang="es-ES"/>
        </a:p>
      </dgm:t>
    </dgm:pt>
    <dgm:pt modelId="{93DF42E4-9C30-4511-A229-4CBE051DBEB5}" type="pres">
      <dgm:prSet presAssocID="{CDAD85A7-C61E-40C1-9FA5-A48DC61584C1}" presName="hierChild4" presStyleCnt="0"/>
      <dgm:spPr/>
      <dgm:t>
        <a:bodyPr/>
        <a:lstStyle/>
        <a:p>
          <a:endParaRPr lang="es-ES"/>
        </a:p>
      </dgm:t>
    </dgm:pt>
    <dgm:pt modelId="{8709BF33-37F4-4415-BB23-271A736A0D83}" type="pres">
      <dgm:prSet presAssocID="{CDAD85A7-C61E-40C1-9FA5-A48DC61584C1}" presName="hierChild5" presStyleCnt="0"/>
      <dgm:spPr/>
      <dgm:t>
        <a:bodyPr/>
        <a:lstStyle/>
        <a:p>
          <a:endParaRPr lang="es-ES"/>
        </a:p>
      </dgm:t>
    </dgm:pt>
    <dgm:pt modelId="{E94110F1-24B2-45AD-A14B-72C0121E470B}" type="pres">
      <dgm:prSet presAssocID="{D3D7EFBE-BCE0-4765-BE68-97617520E545}" presName="Name37" presStyleLbl="parChTrans1D2" presStyleIdx="1" presStyleCnt="2"/>
      <dgm:spPr/>
      <dgm:t>
        <a:bodyPr/>
        <a:lstStyle/>
        <a:p>
          <a:endParaRPr lang="es-ES"/>
        </a:p>
      </dgm:t>
    </dgm:pt>
    <dgm:pt modelId="{770358DF-FA92-4015-83D1-F1A51DCD02E1}" type="pres">
      <dgm:prSet presAssocID="{6CAB63FC-62B0-4294-B317-1DD37B4273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04DA68F5-B6EF-454B-A854-B19CD77BCF84}" type="pres">
      <dgm:prSet presAssocID="{6CAB63FC-62B0-4294-B317-1DD37B42731F}" presName="rootComposite" presStyleCnt="0"/>
      <dgm:spPr/>
      <dgm:t>
        <a:bodyPr/>
        <a:lstStyle/>
        <a:p>
          <a:endParaRPr lang="es-ES"/>
        </a:p>
      </dgm:t>
    </dgm:pt>
    <dgm:pt modelId="{24A0D0D1-5E75-4D33-BAE4-DCB7C0CF4FF6}" type="pres">
      <dgm:prSet presAssocID="{6CAB63FC-62B0-4294-B317-1DD37B42731F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EF7914-E049-4F5D-A174-12D3540E2EE6}" type="pres">
      <dgm:prSet presAssocID="{6CAB63FC-62B0-4294-B317-1DD37B42731F}" presName="rootConnector" presStyleLbl="node2" presStyleIdx="1" presStyleCnt="2"/>
      <dgm:spPr/>
      <dgm:t>
        <a:bodyPr/>
        <a:lstStyle/>
        <a:p>
          <a:endParaRPr lang="es-ES"/>
        </a:p>
      </dgm:t>
    </dgm:pt>
    <dgm:pt modelId="{221FF545-A915-4216-873C-5F6AB9015436}" type="pres">
      <dgm:prSet presAssocID="{6CAB63FC-62B0-4294-B317-1DD37B42731F}" presName="hierChild4" presStyleCnt="0"/>
      <dgm:spPr/>
      <dgm:t>
        <a:bodyPr/>
        <a:lstStyle/>
        <a:p>
          <a:endParaRPr lang="es-ES"/>
        </a:p>
      </dgm:t>
    </dgm:pt>
    <dgm:pt modelId="{2E44D906-E559-4230-97F6-0F253C50016D}" type="pres">
      <dgm:prSet presAssocID="{6CAB63FC-62B0-4294-B317-1DD37B42731F}" presName="hierChild5" presStyleCnt="0"/>
      <dgm:spPr/>
      <dgm:t>
        <a:bodyPr/>
        <a:lstStyle/>
        <a:p>
          <a:endParaRPr lang="es-ES"/>
        </a:p>
      </dgm:t>
    </dgm:pt>
    <dgm:pt modelId="{DC2EC85E-318C-4904-9F72-9B6187DA5CD3}" type="pres">
      <dgm:prSet presAssocID="{33280C3D-4FB9-4AA2-8C61-AA37F380A733}" presName="hierChild3" presStyleCnt="0"/>
      <dgm:spPr/>
      <dgm:t>
        <a:bodyPr/>
        <a:lstStyle/>
        <a:p>
          <a:endParaRPr lang="es-ES"/>
        </a:p>
      </dgm:t>
    </dgm:pt>
  </dgm:ptLst>
  <dgm:cxnLst>
    <dgm:cxn modelId="{0D469A8B-4950-40B8-9DB8-CCAEC841B264}" type="presOf" srcId="{65688FE4-F280-47E6-A41F-F04D1249425D}" destId="{E87EC41E-9C5D-4E58-9D0C-94E8775A9895}" srcOrd="0" destOrd="0" presId="urn:microsoft.com/office/officeart/2005/8/layout/orgChart1"/>
    <dgm:cxn modelId="{6C606284-0D4F-492F-B008-E247DB086D1F}" type="presOf" srcId="{D3D7EFBE-BCE0-4765-BE68-97617520E545}" destId="{E94110F1-24B2-45AD-A14B-72C0121E470B}" srcOrd="0" destOrd="0" presId="urn:microsoft.com/office/officeart/2005/8/layout/orgChart1"/>
    <dgm:cxn modelId="{8110C0FC-8454-4010-83E7-BE9BC154B951}" type="presOf" srcId="{CDAD85A7-C61E-40C1-9FA5-A48DC61584C1}" destId="{F6D96E1E-960B-4A92-966E-0989AB9F28F0}" srcOrd="0" destOrd="0" presId="urn:microsoft.com/office/officeart/2005/8/layout/orgChart1"/>
    <dgm:cxn modelId="{84EF39EC-D0FD-424B-9957-0484433D1917}" type="presOf" srcId="{6CAB63FC-62B0-4294-B317-1DD37B42731F}" destId="{2BEF7914-E049-4F5D-A174-12D3540E2EE6}" srcOrd="1" destOrd="0" presId="urn:microsoft.com/office/officeart/2005/8/layout/orgChart1"/>
    <dgm:cxn modelId="{E84FCC7F-A5C9-4602-A096-C605554BD197}" type="presOf" srcId="{CDAD85A7-C61E-40C1-9FA5-A48DC61584C1}" destId="{8E124329-21CB-432D-8AAD-1FF242D8CC3F}" srcOrd="1" destOrd="0" presId="urn:microsoft.com/office/officeart/2005/8/layout/orgChart1"/>
    <dgm:cxn modelId="{5FB8F978-6EE0-4A17-95E3-ECE931F4C1CD}" type="presOf" srcId="{8001A07A-E835-46F4-987F-1DA2B087ADA4}" destId="{8FCA0B84-D396-46C3-BE55-E3B7F37619D6}" srcOrd="0" destOrd="0" presId="urn:microsoft.com/office/officeart/2005/8/layout/orgChart1"/>
    <dgm:cxn modelId="{0E9190EF-5D2F-41E6-A416-44C2A6716B77}" type="presOf" srcId="{33280C3D-4FB9-4AA2-8C61-AA37F380A733}" destId="{713A4066-97C0-4A62-88A3-9D9A37716E05}" srcOrd="0" destOrd="0" presId="urn:microsoft.com/office/officeart/2005/8/layout/orgChart1"/>
    <dgm:cxn modelId="{160FF3CD-342D-41BD-B7C1-6B23A8CA3E5D}" srcId="{33280C3D-4FB9-4AA2-8C61-AA37F380A733}" destId="{CDAD85A7-C61E-40C1-9FA5-A48DC61584C1}" srcOrd="0" destOrd="0" parTransId="{65688FE4-F280-47E6-A41F-F04D1249425D}" sibTransId="{3C907FCD-E07A-47BE-83AB-795F39DA94D1}"/>
    <dgm:cxn modelId="{AC540E48-D658-4063-A956-A72E45747E5D}" srcId="{33280C3D-4FB9-4AA2-8C61-AA37F380A733}" destId="{6CAB63FC-62B0-4294-B317-1DD37B42731F}" srcOrd="1" destOrd="0" parTransId="{D3D7EFBE-BCE0-4765-BE68-97617520E545}" sibTransId="{9D2C6F72-FC4F-42A7-A826-D9D201D6104B}"/>
    <dgm:cxn modelId="{0AF9C51E-3E95-4D1D-981D-D5D52CC491FB}" srcId="{8001A07A-E835-46F4-987F-1DA2B087ADA4}" destId="{33280C3D-4FB9-4AA2-8C61-AA37F380A733}" srcOrd="0" destOrd="0" parTransId="{2A9F376E-BDED-4FC0-8A83-326A7AF51FAC}" sibTransId="{07CE22D6-BE4C-4F19-91AA-DC8F75AC4BB4}"/>
    <dgm:cxn modelId="{705BB51B-5F63-499F-BA8A-1C03437A708F}" type="presOf" srcId="{33280C3D-4FB9-4AA2-8C61-AA37F380A733}" destId="{BC97B6E6-3484-4415-99E3-A10126BA81B5}" srcOrd="1" destOrd="0" presId="urn:microsoft.com/office/officeart/2005/8/layout/orgChart1"/>
    <dgm:cxn modelId="{956D5CCD-A963-439C-ACC3-D4878D3B9D02}" type="presOf" srcId="{6CAB63FC-62B0-4294-B317-1DD37B42731F}" destId="{24A0D0D1-5E75-4D33-BAE4-DCB7C0CF4FF6}" srcOrd="0" destOrd="0" presId="urn:microsoft.com/office/officeart/2005/8/layout/orgChart1"/>
    <dgm:cxn modelId="{154C2C3C-4623-4DE3-9723-574F3D82939E}" type="presParOf" srcId="{8FCA0B84-D396-46C3-BE55-E3B7F37619D6}" destId="{EE0CD897-0297-436E-B329-F1EC8E2696C9}" srcOrd="0" destOrd="0" presId="urn:microsoft.com/office/officeart/2005/8/layout/orgChart1"/>
    <dgm:cxn modelId="{AEBFC97B-515E-4786-99DC-3C783D94744E}" type="presParOf" srcId="{EE0CD897-0297-436E-B329-F1EC8E2696C9}" destId="{9D22DA5A-9C5D-4558-9A47-11672E504254}" srcOrd="0" destOrd="0" presId="urn:microsoft.com/office/officeart/2005/8/layout/orgChart1"/>
    <dgm:cxn modelId="{F62A5E7D-D66F-4CE1-9F82-DDF4CC0F0911}" type="presParOf" srcId="{9D22DA5A-9C5D-4558-9A47-11672E504254}" destId="{713A4066-97C0-4A62-88A3-9D9A37716E05}" srcOrd="0" destOrd="0" presId="urn:microsoft.com/office/officeart/2005/8/layout/orgChart1"/>
    <dgm:cxn modelId="{63EC1A31-518D-4D07-957E-F704AADEB850}" type="presParOf" srcId="{9D22DA5A-9C5D-4558-9A47-11672E504254}" destId="{BC97B6E6-3484-4415-99E3-A10126BA81B5}" srcOrd="1" destOrd="0" presId="urn:microsoft.com/office/officeart/2005/8/layout/orgChart1"/>
    <dgm:cxn modelId="{13A829E4-A7C8-4D1A-93D4-D2CF0C4249A8}" type="presParOf" srcId="{EE0CD897-0297-436E-B329-F1EC8E2696C9}" destId="{80763DDA-6A28-4027-97AD-91443A5CE51B}" srcOrd="1" destOrd="0" presId="urn:microsoft.com/office/officeart/2005/8/layout/orgChart1"/>
    <dgm:cxn modelId="{42B86460-B55D-4CB0-88E6-F5FB66AF402D}" type="presParOf" srcId="{80763DDA-6A28-4027-97AD-91443A5CE51B}" destId="{E87EC41E-9C5D-4E58-9D0C-94E8775A9895}" srcOrd="0" destOrd="0" presId="urn:microsoft.com/office/officeart/2005/8/layout/orgChart1"/>
    <dgm:cxn modelId="{30C54349-DE2B-478F-AD70-A9E2C7A10AAC}" type="presParOf" srcId="{80763DDA-6A28-4027-97AD-91443A5CE51B}" destId="{1801E025-599E-49E7-8D43-94FA8604841F}" srcOrd="1" destOrd="0" presId="urn:microsoft.com/office/officeart/2005/8/layout/orgChart1"/>
    <dgm:cxn modelId="{9A36EDB3-EE9B-4AAB-9ED6-76DC762A60EA}" type="presParOf" srcId="{1801E025-599E-49E7-8D43-94FA8604841F}" destId="{5ADA19FD-A3EE-47F7-A1F7-49333C3637BA}" srcOrd="0" destOrd="0" presId="urn:microsoft.com/office/officeart/2005/8/layout/orgChart1"/>
    <dgm:cxn modelId="{35273293-E0EB-435A-88B3-8EBD6B161F71}" type="presParOf" srcId="{5ADA19FD-A3EE-47F7-A1F7-49333C3637BA}" destId="{F6D96E1E-960B-4A92-966E-0989AB9F28F0}" srcOrd="0" destOrd="0" presId="urn:microsoft.com/office/officeart/2005/8/layout/orgChart1"/>
    <dgm:cxn modelId="{B362F423-BDA6-456B-8CD2-C1A33C5A0E01}" type="presParOf" srcId="{5ADA19FD-A3EE-47F7-A1F7-49333C3637BA}" destId="{8E124329-21CB-432D-8AAD-1FF242D8CC3F}" srcOrd="1" destOrd="0" presId="urn:microsoft.com/office/officeart/2005/8/layout/orgChart1"/>
    <dgm:cxn modelId="{3E2EF268-081A-42DA-AA91-CC943E264206}" type="presParOf" srcId="{1801E025-599E-49E7-8D43-94FA8604841F}" destId="{93DF42E4-9C30-4511-A229-4CBE051DBEB5}" srcOrd="1" destOrd="0" presId="urn:microsoft.com/office/officeart/2005/8/layout/orgChart1"/>
    <dgm:cxn modelId="{166AEABE-0897-4BEE-8A98-AA40176DC3BD}" type="presParOf" srcId="{1801E025-599E-49E7-8D43-94FA8604841F}" destId="{8709BF33-37F4-4415-BB23-271A736A0D83}" srcOrd="2" destOrd="0" presId="urn:microsoft.com/office/officeart/2005/8/layout/orgChart1"/>
    <dgm:cxn modelId="{DD6E2E13-5351-4ADD-8925-1A8D6D874BED}" type="presParOf" srcId="{80763DDA-6A28-4027-97AD-91443A5CE51B}" destId="{E94110F1-24B2-45AD-A14B-72C0121E470B}" srcOrd="2" destOrd="0" presId="urn:microsoft.com/office/officeart/2005/8/layout/orgChart1"/>
    <dgm:cxn modelId="{2829E7F1-D1D2-410F-937F-982653BA0A4D}" type="presParOf" srcId="{80763DDA-6A28-4027-97AD-91443A5CE51B}" destId="{770358DF-FA92-4015-83D1-F1A51DCD02E1}" srcOrd="3" destOrd="0" presId="urn:microsoft.com/office/officeart/2005/8/layout/orgChart1"/>
    <dgm:cxn modelId="{0CD45690-FF7B-4179-812C-86626E2FCCBE}" type="presParOf" srcId="{770358DF-FA92-4015-83D1-F1A51DCD02E1}" destId="{04DA68F5-B6EF-454B-A854-B19CD77BCF84}" srcOrd="0" destOrd="0" presId="urn:microsoft.com/office/officeart/2005/8/layout/orgChart1"/>
    <dgm:cxn modelId="{8F286FDA-3CC6-413C-A7FE-7804C4448CF1}" type="presParOf" srcId="{04DA68F5-B6EF-454B-A854-B19CD77BCF84}" destId="{24A0D0D1-5E75-4D33-BAE4-DCB7C0CF4FF6}" srcOrd="0" destOrd="0" presId="urn:microsoft.com/office/officeart/2005/8/layout/orgChart1"/>
    <dgm:cxn modelId="{E8BEC635-96FC-43E0-9D26-7007DB312E27}" type="presParOf" srcId="{04DA68F5-B6EF-454B-A854-B19CD77BCF84}" destId="{2BEF7914-E049-4F5D-A174-12D3540E2EE6}" srcOrd="1" destOrd="0" presId="urn:microsoft.com/office/officeart/2005/8/layout/orgChart1"/>
    <dgm:cxn modelId="{8E358BEE-447D-43BB-A537-8A40A046BA07}" type="presParOf" srcId="{770358DF-FA92-4015-83D1-F1A51DCD02E1}" destId="{221FF545-A915-4216-873C-5F6AB9015436}" srcOrd="1" destOrd="0" presId="urn:microsoft.com/office/officeart/2005/8/layout/orgChart1"/>
    <dgm:cxn modelId="{5E0E99C7-D87F-4BC6-939A-8641B09514B4}" type="presParOf" srcId="{770358DF-FA92-4015-83D1-F1A51DCD02E1}" destId="{2E44D906-E559-4230-97F6-0F253C50016D}" srcOrd="2" destOrd="0" presId="urn:microsoft.com/office/officeart/2005/8/layout/orgChart1"/>
    <dgm:cxn modelId="{9000282B-9B61-4BB8-A835-9F7FBCCACA81}" type="presParOf" srcId="{EE0CD897-0297-436E-B329-F1EC8E2696C9}" destId="{DC2EC85E-318C-4904-9F72-9B6187DA5CD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60411F-944B-4CA8-B4BF-AB1A5D41847C}" type="doc">
      <dgm:prSet loTypeId="urn:microsoft.com/office/officeart/2005/8/layout/vProcess5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320E40-AF9C-42A1-9A16-A0B1F28450CB}">
      <dgm:prSet phldrT="[Texto]"/>
      <dgm:spPr/>
      <dgm:t>
        <a:bodyPr/>
        <a:lstStyle/>
        <a:p>
          <a:r>
            <a:rPr lang="en-US" dirty="0" smtClean="0"/>
            <a:t>Relapse rates are not homogeneous among alcoholics.</a:t>
          </a:r>
          <a:endParaRPr lang="en-US" dirty="0"/>
        </a:p>
      </dgm:t>
    </dgm:pt>
    <dgm:pt modelId="{B6B1FD19-A211-4934-90C6-A81E256C7C21}" type="parTrans" cxnId="{C9FE332E-E26E-47CC-8428-3B50F777191A}">
      <dgm:prSet/>
      <dgm:spPr/>
      <dgm:t>
        <a:bodyPr/>
        <a:lstStyle/>
        <a:p>
          <a:endParaRPr lang="en-US"/>
        </a:p>
      </dgm:t>
    </dgm:pt>
    <dgm:pt modelId="{7945619C-046B-4185-AA9E-ED7C759092F3}" type="sibTrans" cxnId="{C9FE332E-E26E-47CC-8428-3B50F777191A}">
      <dgm:prSet/>
      <dgm:spPr/>
      <dgm:t>
        <a:bodyPr/>
        <a:lstStyle/>
        <a:p>
          <a:endParaRPr lang="en-US"/>
        </a:p>
      </dgm:t>
    </dgm:pt>
    <dgm:pt modelId="{7DD8ABBA-1BED-460C-9732-8D5164D822D8}">
      <dgm:prSet phldrT="[Texto]"/>
      <dgm:spPr/>
      <dgm:t>
        <a:bodyPr/>
        <a:lstStyle/>
        <a:p>
          <a:r>
            <a:rPr lang="en-US" dirty="0" smtClean="0"/>
            <a:t>At least one third of alcoholics have severe frontal dysfunction.</a:t>
          </a:r>
          <a:endParaRPr lang="en-US" dirty="0"/>
        </a:p>
      </dgm:t>
    </dgm:pt>
    <dgm:pt modelId="{2A201C6C-C865-4C5A-B865-2186E17D30D1}" type="parTrans" cxnId="{2AFFBD11-A7F4-4A9E-B011-D640AEBF9E4D}">
      <dgm:prSet/>
      <dgm:spPr/>
      <dgm:t>
        <a:bodyPr/>
        <a:lstStyle/>
        <a:p>
          <a:endParaRPr lang="en-US"/>
        </a:p>
      </dgm:t>
    </dgm:pt>
    <dgm:pt modelId="{956C1839-BE57-40DB-B69A-817412C364ED}" type="sibTrans" cxnId="{2AFFBD11-A7F4-4A9E-B011-D640AEBF9E4D}">
      <dgm:prSet/>
      <dgm:spPr/>
      <dgm:t>
        <a:bodyPr/>
        <a:lstStyle/>
        <a:p>
          <a:endParaRPr lang="en-US"/>
        </a:p>
      </dgm:t>
    </dgm:pt>
    <dgm:pt modelId="{ED3EF4E3-385B-4FA9-AC70-39548A28F53A}">
      <dgm:prSet phldrT="[Texto]"/>
      <dgm:spPr/>
      <dgm:t>
        <a:bodyPr/>
        <a:lstStyle/>
        <a:p>
          <a:r>
            <a:rPr lang="en-US" dirty="0" smtClean="0"/>
            <a:t>Frontal dysfunction is associated with an increased risk of relapse in alcoholics (OR = 2.05-3.50).</a:t>
          </a:r>
          <a:endParaRPr lang="en-US" dirty="0"/>
        </a:p>
      </dgm:t>
    </dgm:pt>
    <dgm:pt modelId="{DAF019BD-FBB4-46EE-B45A-16AC7575A899}" type="parTrans" cxnId="{E961E912-CAEC-4BF9-B4F4-2D5D53B4FDD1}">
      <dgm:prSet/>
      <dgm:spPr/>
      <dgm:t>
        <a:bodyPr/>
        <a:lstStyle/>
        <a:p>
          <a:endParaRPr lang="en-US"/>
        </a:p>
      </dgm:t>
    </dgm:pt>
    <dgm:pt modelId="{14FA1D6D-4D61-4A2B-B9EF-A7FA4BA506A4}" type="sibTrans" cxnId="{E961E912-CAEC-4BF9-B4F4-2D5D53B4FDD1}">
      <dgm:prSet/>
      <dgm:spPr/>
      <dgm:t>
        <a:bodyPr/>
        <a:lstStyle/>
        <a:p>
          <a:endParaRPr lang="en-US"/>
        </a:p>
      </dgm:t>
    </dgm:pt>
    <dgm:pt modelId="{203F6C8B-6F84-4C50-AAB7-47CD86A8E080}">
      <dgm:prSet phldrT="[Texto]"/>
      <dgm:spPr/>
      <dgm:t>
        <a:bodyPr/>
        <a:lstStyle/>
        <a:p>
          <a:r>
            <a:rPr lang="en-US" dirty="0" smtClean="0"/>
            <a:t>Consequently, prefrontal cortex (mainly DLPFC) is a priority therapeutic target in the alcoholism treatment.</a:t>
          </a:r>
          <a:endParaRPr lang="en-US" dirty="0"/>
        </a:p>
      </dgm:t>
    </dgm:pt>
    <dgm:pt modelId="{3CCC5FF6-8868-47D7-A099-98FE14D03AAB}" type="parTrans" cxnId="{30948630-2FDF-4EC8-AEAB-1F9D785277AE}">
      <dgm:prSet/>
      <dgm:spPr/>
      <dgm:t>
        <a:bodyPr/>
        <a:lstStyle/>
        <a:p>
          <a:endParaRPr lang="en-US"/>
        </a:p>
      </dgm:t>
    </dgm:pt>
    <dgm:pt modelId="{E915DF3B-B37B-48D4-8405-E99AC3A52F10}" type="sibTrans" cxnId="{30948630-2FDF-4EC8-AEAB-1F9D785277AE}">
      <dgm:prSet/>
      <dgm:spPr/>
      <dgm:t>
        <a:bodyPr/>
        <a:lstStyle/>
        <a:p>
          <a:endParaRPr lang="en-US"/>
        </a:p>
      </dgm:t>
    </dgm:pt>
    <dgm:pt modelId="{7C293A5C-C81A-4B32-8714-9D735B806FD3}" type="pres">
      <dgm:prSet presAssocID="{4D60411F-944B-4CA8-B4BF-AB1A5D41847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2C9CBF-09CC-40EE-B5F5-853527EAC844}" type="pres">
      <dgm:prSet presAssocID="{4D60411F-944B-4CA8-B4BF-AB1A5D41847C}" presName="dummyMaxCanvas" presStyleCnt="0">
        <dgm:presLayoutVars/>
      </dgm:prSet>
      <dgm:spPr/>
    </dgm:pt>
    <dgm:pt modelId="{14365668-08E4-4419-9D09-0191EDFF6495}" type="pres">
      <dgm:prSet presAssocID="{4D60411F-944B-4CA8-B4BF-AB1A5D41847C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A0E09D-0A0C-418A-95F2-F770868E545B}" type="pres">
      <dgm:prSet presAssocID="{4D60411F-944B-4CA8-B4BF-AB1A5D41847C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ADC5B8-7FF6-4171-8782-2F9DB742370B}" type="pres">
      <dgm:prSet presAssocID="{4D60411F-944B-4CA8-B4BF-AB1A5D41847C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3146DD-B29A-45EC-8C75-C2C5064607C7}" type="pres">
      <dgm:prSet presAssocID="{4D60411F-944B-4CA8-B4BF-AB1A5D41847C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135A4D-930B-44E1-B13B-4C07AB427797}" type="pres">
      <dgm:prSet presAssocID="{4D60411F-944B-4CA8-B4BF-AB1A5D41847C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F42CCA-1F3D-49EE-B9D6-9EB0F52931CA}" type="pres">
      <dgm:prSet presAssocID="{4D60411F-944B-4CA8-B4BF-AB1A5D41847C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D084A6-94A4-420B-B4AE-A470B0DA7992}" type="pres">
      <dgm:prSet presAssocID="{4D60411F-944B-4CA8-B4BF-AB1A5D41847C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C6C874-DCBB-4062-AD0B-884EF8F787C7}" type="pres">
      <dgm:prSet presAssocID="{4D60411F-944B-4CA8-B4BF-AB1A5D41847C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7CE7E-B7BA-4BF1-8145-D64441B7B387}" type="pres">
      <dgm:prSet presAssocID="{4D60411F-944B-4CA8-B4BF-AB1A5D41847C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11198C-3525-48CE-B655-760A244A9DFA}" type="pres">
      <dgm:prSet presAssocID="{4D60411F-944B-4CA8-B4BF-AB1A5D41847C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CFE61C-878C-4962-B1C2-123113612106}" type="pres">
      <dgm:prSet presAssocID="{4D60411F-944B-4CA8-B4BF-AB1A5D41847C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948630-2FDF-4EC8-AEAB-1F9D785277AE}" srcId="{4D60411F-944B-4CA8-B4BF-AB1A5D41847C}" destId="{203F6C8B-6F84-4C50-AAB7-47CD86A8E080}" srcOrd="3" destOrd="0" parTransId="{3CCC5FF6-8868-47D7-A099-98FE14D03AAB}" sibTransId="{E915DF3B-B37B-48D4-8405-E99AC3A52F10}"/>
    <dgm:cxn modelId="{E961E912-CAEC-4BF9-B4F4-2D5D53B4FDD1}" srcId="{4D60411F-944B-4CA8-B4BF-AB1A5D41847C}" destId="{ED3EF4E3-385B-4FA9-AC70-39548A28F53A}" srcOrd="2" destOrd="0" parTransId="{DAF019BD-FBB4-46EE-B45A-16AC7575A899}" sibTransId="{14FA1D6D-4D61-4A2B-B9EF-A7FA4BA506A4}"/>
    <dgm:cxn modelId="{C632558C-F6EE-4094-8762-29FCD83BDFE0}" type="presOf" srcId="{956C1839-BE57-40DB-B69A-817412C364ED}" destId="{1BF42CCA-1F3D-49EE-B9D6-9EB0F52931CA}" srcOrd="0" destOrd="0" presId="urn:microsoft.com/office/officeart/2005/8/layout/vProcess5"/>
    <dgm:cxn modelId="{2AFFBD11-A7F4-4A9E-B011-D640AEBF9E4D}" srcId="{4D60411F-944B-4CA8-B4BF-AB1A5D41847C}" destId="{7DD8ABBA-1BED-460C-9732-8D5164D822D8}" srcOrd="1" destOrd="0" parTransId="{2A201C6C-C865-4C5A-B865-2186E17D30D1}" sibTransId="{956C1839-BE57-40DB-B69A-817412C364ED}"/>
    <dgm:cxn modelId="{F63A8AC7-F064-42D4-8902-25D8C01A72C1}" type="presOf" srcId="{4D60411F-944B-4CA8-B4BF-AB1A5D41847C}" destId="{7C293A5C-C81A-4B32-8714-9D735B806FD3}" srcOrd="0" destOrd="0" presId="urn:microsoft.com/office/officeart/2005/8/layout/vProcess5"/>
    <dgm:cxn modelId="{2ED64736-1821-47B6-A95C-FB9AA1A82980}" type="presOf" srcId="{B5320E40-AF9C-42A1-9A16-A0B1F28450CB}" destId="{14365668-08E4-4419-9D09-0191EDFF6495}" srcOrd="0" destOrd="0" presId="urn:microsoft.com/office/officeart/2005/8/layout/vProcess5"/>
    <dgm:cxn modelId="{F93E4C8A-6808-42F2-854E-16C9114B9FB6}" type="presOf" srcId="{7DD8ABBA-1BED-460C-9732-8D5164D822D8}" destId="{3437CE7E-B7BA-4BF1-8145-D64441B7B387}" srcOrd="1" destOrd="0" presId="urn:microsoft.com/office/officeart/2005/8/layout/vProcess5"/>
    <dgm:cxn modelId="{6FDAB954-8368-4937-92AA-7FCEA1DB9C2C}" type="presOf" srcId="{7945619C-046B-4185-AA9E-ED7C759092F3}" destId="{02135A4D-930B-44E1-B13B-4C07AB427797}" srcOrd="0" destOrd="0" presId="urn:microsoft.com/office/officeart/2005/8/layout/vProcess5"/>
    <dgm:cxn modelId="{7FF56FD0-7DDB-40B2-98C3-151B40F16AF8}" type="presOf" srcId="{ED3EF4E3-385B-4FA9-AC70-39548A28F53A}" destId="{27ADC5B8-7FF6-4171-8782-2F9DB742370B}" srcOrd="0" destOrd="0" presId="urn:microsoft.com/office/officeart/2005/8/layout/vProcess5"/>
    <dgm:cxn modelId="{5342D345-6BF9-44AF-B1AB-B398A64C9BE9}" type="presOf" srcId="{203F6C8B-6F84-4C50-AAB7-47CD86A8E080}" destId="{EECFE61C-878C-4962-B1C2-123113612106}" srcOrd="1" destOrd="0" presId="urn:microsoft.com/office/officeart/2005/8/layout/vProcess5"/>
    <dgm:cxn modelId="{C9FE332E-E26E-47CC-8428-3B50F777191A}" srcId="{4D60411F-944B-4CA8-B4BF-AB1A5D41847C}" destId="{B5320E40-AF9C-42A1-9A16-A0B1F28450CB}" srcOrd="0" destOrd="0" parTransId="{B6B1FD19-A211-4934-90C6-A81E256C7C21}" sibTransId="{7945619C-046B-4185-AA9E-ED7C759092F3}"/>
    <dgm:cxn modelId="{C168AE9E-3950-4D35-A38E-3847A7155A63}" type="presOf" srcId="{14FA1D6D-4D61-4A2B-B9EF-A7FA4BA506A4}" destId="{C6D084A6-94A4-420B-B4AE-A470B0DA7992}" srcOrd="0" destOrd="0" presId="urn:microsoft.com/office/officeart/2005/8/layout/vProcess5"/>
    <dgm:cxn modelId="{DBFFB252-16FA-4F94-84BB-968AB4737481}" type="presOf" srcId="{203F6C8B-6F84-4C50-AAB7-47CD86A8E080}" destId="{033146DD-B29A-45EC-8C75-C2C5064607C7}" srcOrd="0" destOrd="0" presId="urn:microsoft.com/office/officeart/2005/8/layout/vProcess5"/>
    <dgm:cxn modelId="{23001FB7-7B53-45A7-B46C-22A3D3FFFB9C}" type="presOf" srcId="{7DD8ABBA-1BED-460C-9732-8D5164D822D8}" destId="{95A0E09D-0A0C-418A-95F2-F770868E545B}" srcOrd="0" destOrd="0" presId="urn:microsoft.com/office/officeart/2005/8/layout/vProcess5"/>
    <dgm:cxn modelId="{2838B5A9-5A55-48D4-895D-83FFAAA07A30}" type="presOf" srcId="{ED3EF4E3-385B-4FA9-AC70-39548A28F53A}" destId="{3311198C-3525-48CE-B655-760A244A9DFA}" srcOrd="1" destOrd="0" presId="urn:microsoft.com/office/officeart/2005/8/layout/vProcess5"/>
    <dgm:cxn modelId="{4C0E2A00-6D61-4F28-84CA-17853BE9ACF6}" type="presOf" srcId="{B5320E40-AF9C-42A1-9A16-A0B1F28450CB}" destId="{71C6C874-DCBB-4062-AD0B-884EF8F787C7}" srcOrd="1" destOrd="0" presId="urn:microsoft.com/office/officeart/2005/8/layout/vProcess5"/>
    <dgm:cxn modelId="{8A80A9E4-39CF-49DC-936D-89BE58DCAC00}" type="presParOf" srcId="{7C293A5C-C81A-4B32-8714-9D735B806FD3}" destId="{DB2C9CBF-09CC-40EE-B5F5-853527EAC844}" srcOrd="0" destOrd="0" presId="urn:microsoft.com/office/officeart/2005/8/layout/vProcess5"/>
    <dgm:cxn modelId="{9EFAB213-FA27-4F51-AC8B-4234F50F02DB}" type="presParOf" srcId="{7C293A5C-C81A-4B32-8714-9D735B806FD3}" destId="{14365668-08E4-4419-9D09-0191EDFF6495}" srcOrd="1" destOrd="0" presId="urn:microsoft.com/office/officeart/2005/8/layout/vProcess5"/>
    <dgm:cxn modelId="{C436554A-9A7F-4ABC-9611-47A3269B5493}" type="presParOf" srcId="{7C293A5C-C81A-4B32-8714-9D735B806FD3}" destId="{95A0E09D-0A0C-418A-95F2-F770868E545B}" srcOrd="2" destOrd="0" presId="urn:microsoft.com/office/officeart/2005/8/layout/vProcess5"/>
    <dgm:cxn modelId="{4C653856-05BD-4591-A38A-D0895B23A437}" type="presParOf" srcId="{7C293A5C-C81A-4B32-8714-9D735B806FD3}" destId="{27ADC5B8-7FF6-4171-8782-2F9DB742370B}" srcOrd="3" destOrd="0" presId="urn:microsoft.com/office/officeart/2005/8/layout/vProcess5"/>
    <dgm:cxn modelId="{D1E9E644-F19E-4847-BC18-477A467637E7}" type="presParOf" srcId="{7C293A5C-C81A-4B32-8714-9D735B806FD3}" destId="{033146DD-B29A-45EC-8C75-C2C5064607C7}" srcOrd="4" destOrd="0" presId="urn:microsoft.com/office/officeart/2005/8/layout/vProcess5"/>
    <dgm:cxn modelId="{B6175DDF-24E8-42EA-8E24-A2236386B919}" type="presParOf" srcId="{7C293A5C-C81A-4B32-8714-9D735B806FD3}" destId="{02135A4D-930B-44E1-B13B-4C07AB427797}" srcOrd="5" destOrd="0" presId="urn:microsoft.com/office/officeart/2005/8/layout/vProcess5"/>
    <dgm:cxn modelId="{FBA9DFA4-5970-439E-ACF4-1300A21E0526}" type="presParOf" srcId="{7C293A5C-C81A-4B32-8714-9D735B806FD3}" destId="{1BF42CCA-1F3D-49EE-B9D6-9EB0F52931CA}" srcOrd="6" destOrd="0" presId="urn:microsoft.com/office/officeart/2005/8/layout/vProcess5"/>
    <dgm:cxn modelId="{2B3B6610-853B-480E-910F-BA5DFFA239C4}" type="presParOf" srcId="{7C293A5C-C81A-4B32-8714-9D735B806FD3}" destId="{C6D084A6-94A4-420B-B4AE-A470B0DA7992}" srcOrd="7" destOrd="0" presId="urn:microsoft.com/office/officeart/2005/8/layout/vProcess5"/>
    <dgm:cxn modelId="{E02A9544-CE81-4BC7-BA6B-2452F0D4969F}" type="presParOf" srcId="{7C293A5C-C81A-4B32-8714-9D735B806FD3}" destId="{71C6C874-DCBB-4062-AD0B-884EF8F787C7}" srcOrd="8" destOrd="0" presId="urn:microsoft.com/office/officeart/2005/8/layout/vProcess5"/>
    <dgm:cxn modelId="{73F42ED2-361B-41C2-8468-168C463202B6}" type="presParOf" srcId="{7C293A5C-C81A-4B32-8714-9D735B806FD3}" destId="{3437CE7E-B7BA-4BF1-8145-D64441B7B387}" srcOrd="9" destOrd="0" presId="urn:microsoft.com/office/officeart/2005/8/layout/vProcess5"/>
    <dgm:cxn modelId="{950CBC17-57F7-4964-90F3-4DB640BE44A7}" type="presParOf" srcId="{7C293A5C-C81A-4B32-8714-9D735B806FD3}" destId="{3311198C-3525-48CE-B655-760A244A9DFA}" srcOrd="10" destOrd="0" presId="urn:microsoft.com/office/officeart/2005/8/layout/vProcess5"/>
    <dgm:cxn modelId="{AD6E9E8C-67C2-4A48-B91E-031BB891138C}" type="presParOf" srcId="{7C293A5C-C81A-4B32-8714-9D735B806FD3}" destId="{EECFE61C-878C-4962-B1C2-123113612106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60411F-944B-4CA8-B4BF-AB1A5D41847C}" type="doc">
      <dgm:prSet loTypeId="urn:microsoft.com/office/officeart/2005/8/layout/vProcess5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320E40-AF9C-42A1-9A16-A0B1F28450CB}">
      <dgm:prSet phldrT="[Texto]"/>
      <dgm:spPr/>
      <dgm:t>
        <a:bodyPr/>
        <a:lstStyle/>
        <a:p>
          <a:r>
            <a:rPr lang="en-US" dirty="0" err="1" smtClean="0"/>
            <a:t>tDCS</a:t>
          </a:r>
          <a:r>
            <a:rPr lang="en-US" dirty="0" smtClean="0"/>
            <a:t>, applied to the DLPFC, may transiently modify decision-making, risk-taking, and impulsivity in addicted subjects (</a:t>
          </a:r>
          <a:r>
            <a:rPr lang="en-US" dirty="0" err="1" smtClean="0"/>
            <a:t>Fecteau</a:t>
          </a:r>
          <a:r>
            <a:rPr lang="en-US" dirty="0" smtClean="0"/>
            <a:t> et al., 2014). </a:t>
          </a:r>
          <a:endParaRPr lang="en-US" dirty="0"/>
        </a:p>
      </dgm:t>
    </dgm:pt>
    <dgm:pt modelId="{B6B1FD19-A211-4934-90C6-A81E256C7C21}" type="parTrans" cxnId="{C9FE332E-E26E-47CC-8428-3B50F777191A}">
      <dgm:prSet/>
      <dgm:spPr/>
      <dgm:t>
        <a:bodyPr/>
        <a:lstStyle/>
        <a:p>
          <a:endParaRPr lang="en-US"/>
        </a:p>
      </dgm:t>
    </dgm:pt>
    <dgm:pt modelId="{7945619C-046B-4185-AA9E-ED7C759092F3}" type="sibTrans" cxnId="{C9FE332E-E26E-47CC-8428-3B50F777191A}">
      <dgm:prSet/>
      <dgm:spPr/>
      <dgm:t>
        <a:bodyPr/>
        <a:lstStyle/>
        <a:p>
          <a:endParaRPr lang="en-US"/>
        </a:p>
      </dgm:t>
    </dgm:pt>
    <dgm:pt modelId="{7DD8ABBA-1BED-460C-9732-8D5164D822D8}">
      <dgm:prSet phldrT="[Texto]"/>
      <dgm:spPr/>
      <dgm:t>
        <a:bodyPr/>
        <a:lstStyle/>
        <a:p>
          <a:r>
            <a:rPr lang="en-US" smtClean="0"/>
            <a:t>Anodal tDCS over the DLPFC may enhance executive function and provide improved cognitive control, and thus reduce the probability of relapse to drug use (da Silva et al., 2013).</a:t>
          </a:r>
          <a:endParaRPr lang="en-US" dirty="0"/>
        </a:p>
      </dgm:t>
    </dgm:pt>
    <dgm:pt modelId="{2A201C6C-C865-4C5A-B865-2186E17D30D1}" type="parTrans" cxnId="{2AFFBD11-A7F4-4A9E-B011-D640AEBF9E4D}">
      <dgm:prSet/>
      <dgm:spPr/>
      <dgm:t>
        <a:bodyPr/>
        <a:lstStyle/>
        <a:p>
          <a:endParaRPr lang="en-US"/>
        </a:p>
      </dgm:t>
    </dgm:pt>
    <dgm:pt modelId="{956C1839-BE57-40DB-B69A-817412C364ED}" type="sibTrans" cxnId="{2AFFBD11-A7F4-4A9E-B011-D640AEBF9E4D}">
      <dgm:prSet/>
      <dgm:spPr/>
      <dgm:t>
        <a:bodyPr/>
        <a:lstStyle/>
        <a:p>
          <a:endParaRPr lang="en-US"/>
        </a:p>
      </dgm:t>
    </dgm:pt>
    <dgm:pt modelId="{A5AC5CB7-A2C6-4D93-9B68-7010CBBC9CF9}">
      <dgm:prSet phldrT="[Texto]"/>
      <dgm:spPr/>
      <dgm:t>
        <a:bodyPr/>
        <a:lstStyle/>
        <a:p>
          <a:r>
            <a:rPr lang="en-US" dirty="0" smtClean="0"/>
            <a:t>Neuromodulation with </a:t>
          </a:r>
          <a:r>
            <a:rPr lang="en-US" dirty="0" err="1" smtClean="0"/>
            <a:t>tDCS</a:t>
          </a:r>
          <a:r>
            <a:rPr lang="en-US" dirty="0" smtClean="0"/>
            <a:t> has obtained promising results in alcohol use disorders (</a:t>
          </a:r>
          <a:r>
            <a:rPr lang="en-US" dirty="0" err="1" smtClean="0"/>
            <a:t>Klauss</a:t>
          </a:r>
          <a:r>
            <a:rPr lang="en-US" dirty="0" smtClean="0"/>
            <a:t> et al., 2014).</a:t>
          </a:r>
          <a:endParaRPr lang="en-US" dirty="0"/>
        </a:p>
      </dgm:t>
    </dgm:pt>
    <dgm:pt modelId="{7F20872C-0973-4EBE-9566-60362FB96972}" type="parTrans" cxnId="{93310E9E-A5D4-46E5-A555-C924B74BB4A5}">
      <dgm:prSet/>
      <dgm:spPr/>
      <dgm:t>
        <a:bodyPr/>
        <a:lstStyle/>
        <a:p>
          <a:endParaRPr lang="en-US"/>
        </a:p>
      </dgm:t>
    </dgm:pt>
    <dgm:pt modelId="{DC9C8024-0FBC-4D65-9AFE-A064445D73BF}" type="sibTrans" cxnId="{93310E9E-A5D4-46E5-A555-C924B74BB4A5}">
      <dgm:prSet/>
      <dgm:spPr/>
      <dgm:t>
        <a:bodyPr/>
        <a:lstStyle/>
        <a:p>
          <a:endParaRPr lang="en-US"/>
        </a:p>
      </dgm:t>
    </dgm:pt>
    <dgm:pt modelId="{7C293A5C-C81A-4B32-8714-9D735B806FD3}" type="pres">
      <dgm:prSet presAssocID="{4D60411F-944B-4CA8-B4BF-AB1A5D41847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2C9CBF-09CC-40EE-B5F5-853527EAC844}" type="pres">
      <dgm:prSet presAssocID="{4D60411F-944B-4CA8-B4BF-AB1A5D41847C}" presName="dummyMaxCanvas" presStyleCnt="0">
        <dgm:presLayoutVars/>
      </dgm:prSet>
      <dgm:spPr/>
    </dgm:pt>
    <dgm:pt modelId="{CFF278A3-38F9-4C8E-9367-97478AC2A9F0}" type="pres">
      <dgm:prSet presAssocID="{4D60411F-944B-4CA8-B4BF-AB1A5D41847C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4A1AF8-9189-4AF3-9BCF-256F9B8E88E8}" type="pres">
      <dgm:prSet presAssocID="{4D60411F-944B-4CA8-B4BF-AB1A5D41847C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6CFE64-18C7-4D80-BC84-521B8081E822}" type="pres">
      <dgm:prSet presAssocID="{4D60411F-944B-4CA8-B4BF-AB1A5D41847C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52869A-22D2-437A-BE38-DCB60089B5B4}" type="pres">
      <dgm:prSet presAssocID="{4D60411F-944B-4CA8-B4BF-AB1A5D41847C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2268B6-9EC6-4122-88F9-DA024AFCB84E}" type="pres">
      <dgm:prSet presAssocID="{4D60411F-944B-4CA8-B4BF-AB1A5D41847C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1186C9-BEA2-412C-9413-0998DEE3C907}" type="pres">
      <dgm:prSet presAssocID="{4D60411F-944B-4CA8-B4BF-AB1A5D41847C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06118A-ABB4-4351-9948-A8FA741BEDAF}" type="pres">
      <dgm:prSet presAssocID="{4D60411F-944B-4CA8-B4BF-AB1A5D41847C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289A67-4EE6-486C-80BA-1C9AC03AB153}" type="pres">
      <dgm:prSet presAssocID="{4D60411F-944B-4CA8-B4BF-AB1A5D41847C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310E9E-A5D4-46E5-A555-C924B74BB4A5}" srcId="{4D60411F-944B-4CA8-B4BF-AB1A5D41847C}" destId="{A5AC5CB7-A2C6-4D93-9B68-7010CBBC9CF9}" srcOrd="2" destOrd="0" parTransId="{7F20872C-0973-4EBE-9566-60362FB96972}" sibTransId="{DC9C8024-0FBC-4D65-9AFE-A064445D73BF}"/>
    <dgm:cxn modelId="{A8F9AD97-3008-4367-A49D-DA0320852348}" type="presOf" srcId="{A5AC5CB7-A2C6-4D93-9B68-7010CBBC9CF9}" destId="{D16CFE64-18C7-4D80-BC84-521B8081E822}" srcOrd="0" destOrd="0" presId="urn:microsoft.com/office/officeart/2005/8/layout/vProcess5"/>
    <dgm:cxn modelId="{108C48A1-6C8E-49D4-8D60-0C5AC3FCB2D5}" type="presOf" srcId="{A5AC5CB7-A2C6-4D93-9B68-7010CBBC9CF9}" destId="{FA289A67-4EE6-486C-80BA-1C9AC03AB153}" srcOrd="1" destOrd="0" presId="urn:microsoft.com/office/officeart/2005/8/layout/vProcess5"/>
    <dgm:cxn modelId="{266A21B6-A0C0-4B1B-A96E-5E18FDC6CE56}" type="presOf" srcId="{7945619C-046B-4185-AA9E-ED7C759092F3}" destId="{0052869A-22D2-437A-BE38-DCB60089B5B4}" srcOrd="0" destOrd="0" presId="urn:microsoft.com/office/officeart/2005/8/layout/vProcess5"/>
    <dgm:cxn modelId="{2AFFBD11-A7F4-4A9E-B011-D640AEBF9E4D}" srcId="{4D60411F-944B-4CA8-B4BF-AB1A5D41847C}" destId="{7DD8ABBA-1BED-460C-9732-8D5164D822D8}" srcOrd="1" destOrd="0" parTransId="{2A201C6C-C865-4C5A-B865-2186E17D30D1}" sibTransId="{956C1839-BE57-40DB-B69A-817412C364ED}"/>
    <dgm:cxn modelId="{D2F700F4-103C-4A3C-997E-DD71530A125D}" type="presOf" srcId="{4D60411F-944B-4CA8-B4BF-AB1A5D41847C}" destId="{7C293A5C-C81A-4B32-8714-9D735B806FD3}" srcOrd="0" destOrd="0" presId="urn:microsoft.com/office/officeart/2005/8/layout/vProcess5"/>
    <dgm:cxn modelId="{5CED5B81-7055-4ED1-BC10-11B2B3D23F88}" type="presOf" srcId="{7DD8ABBA-1BED-460C-9732-8D5164D822D8}" destId="{6B06118A-ABB4-4351-9948-A8FA741BEDAF}" srcOrd="1" destOrd="0" presId="urn:microsoft.com/office/officeart/2005/8/layout/vProcess5"/>
    <dgm:cxn modelId="{76F38C6F-F4DC-4493-8B0B-A1A965D33BEC}" type="presOf" srcId="{956C1839-BE57-40DB-B69A-817412C364ED}" destId="{DF2268B6-9EC6-4122-88F9-DA024AFCB84E}" srcOrd="0" destOrd="0" presId="urn:microsoft.com/office/officeart/2005/8/layout/vProcess5"/>
    <dgm:cxn modelId="{18416859-C030-41C3-A657-D374446B1FE0}" type="presOf" srcId="{B5320E40-AF9C-42A1-9A16-A0B1F28450CB}" destId="{CFF278A3-38F9-4C8E-9367-97478AC2A9F0}" srcOrd="0" destOrd="0" presId="urn:microsoft.com/office/officeart/2005/8/layout/vProcess5"/>
    <dgm:cxn modelId="{83BD1D2A-31AD-4080-BE85-501C41D45576}" type="presOf" srcId="{B5320E40-AF9C-42A1-9A16-A0B1F28450CB}" destId="{931186C9-BEA2-412C-9413-0998DEE3C907}" srcOrd="1" destOrd="0" presId="urn:microsoft.com/office/officeart/2005/8/layout/vProcess5"/>
    <dgm:cxn modelId="{7F47022D-394B-4AE3-AADF-668E6070F9E2}" type="presOf" srcId="{7DD8ABBA-1BED-460C-9732-8D5164D822D8}" destId="{BD4A1AF8-9189-4AF3-9BCF-256F9B8E88E8}" srcOrd="0" destOrd="0" presId="urn:microsoft.com/office/officeart/2005/8/layout/vProcess5"/>
    <dgm:cxn modelId="{C9FE332E-E26E-47CC-8428-3B50F777191A}" srcId="{4D60411F-944B-4CA8-B4BF-AB1A5D41847C}" destId="{B5320E40-AF9C-42A1-9A16-A0B1F28450CB}" srcOrd="0" destOrd="0" parTransId="{B6B1FD19-A211-4934-90C6-A81E256C7C21}" sibTransId="{7945619C-046B-4185-AA9E-ED7C759092F3}"/>
    <dgm:cxn modelId="{DBCA52F9-ACB8-4D69-978D-387EAA2EBB71}" type="presParOf" srcId="{7C293A5C-C81A-4B32-8714-9D735B806FD3}" destId="{DB2C9CBF-09CC-40EE-B5F5-853527EAC844}" srcOrd="0" destOrd="0" presId="urn:microsoft.com/office/officeart/2005/8/layout/vProcess5"/>
    <dgm:cxn modelId="{13FA8AFE-ECF9-424B-9805-6C7D0CEE697D}" type="presParOf" srcId="{7C293A5C-C81A-4B32-8714-9D735B806FD3}" destId="{CFF278A3-38F9-4C8E-9367-97478AC2A9F0}" srcOrd="1" destOrd="0" presId="urn:microsoft.com/office/officeart/2005/8/layout/vProcess5"/>
    <dgm:cxn modelId="{8A6DBE30-6C02-4156-B511-CDC398D3FA9F}" type="presParOf" srcId="{7C293A5C-C81A-4B32-8714-9D735B806FD3}" destId="{BD4A1AF8-9189-4AF3-9BCF-256F9B8E88E8}" srcOrd="2" destOrd="0" presId="urn:microsoft.com/office/officeart/2005/8/layout/vProcess5"/>
    <dgm:cxn modelId="{710ED572-4984-41BD-AED6-C417AD7C4A81}" type="presParOf" srcId="{7C293A5C-C81A-4B32-8714-9D735B806FD3}" destId="{D16CFE64-18C7-4D80-BC84-521B8081E822}" srcOrd="3" destOrd="0" presId="urn:microsoft.com/office/officeart/2005/8/layout/vProcess5"/>
    <dgm:cxn modelId="{A35A3062-22EC-402F-831A-48F10F1DC160}" type="presParOf" srcId="{7C293A5C-C81A-4B32-8714-9D735B806FD3}" destId="{0052869A-22D2-437A-BE38-DCB60089B5B4}" srcOrd="4" destOrd="0" presId="urn:microsoft.com/office/officeart/2005/8/layout/vProcess5"/>
    <dgm:cxn modelId="{D5940745-7587-42EB-9C74-764E8A102706}" type="presParOf" srcId="{7C293A5C-C81A-4B32-8714-9D735B806FD3}" destId="{DF2268B6-9EC6-4122-88F9-DA024AFCB84E}" srcOrd="5" destOrd="0" presId="urn:microsoft.com/office/officeart/2005/8/layout/vProcess5"/>
    <dgm:cxn modelId="{50ADD2B3-D36B-455F-A34E-A84720A97F81}" type="presParOf" srcId="{7C293A5C-C81A-4B32-8714-9D735B806FD3}" destId="{931186C9-BEA2-412C-9413-0998DEE3C907}" srcOrd="6" destOrd="0" presId="urn:microsoft.com/office/officeart/2005/8/layout/vProcess5"/>
    <dgm:cxn modelId="{759A8C29-F9AA-45E9-B5CE-D1E30E1755FB}" type="presParOf" srcId="{7C293A5C-C81A-4B32-8714-9D735B806FD3}" destId="{6B06118A-ABB4-4351-9948-A8FA741BEDAF}" srcOrd="7" destOrd="0" presId="urn:microsoft.com/office/officeart/2005/8/layout/vProcess5"/>
    <dgm:cxn modelId="{12849E98-20FD-42A3-BE15-487DCC9E946D}" type="presParOf" srcId="{7C293A5C-C81A-4B32-8714-9D735B806FD3}" destId="{FA289A67-4EE6-486C-80BA-1C9AC03AB15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110F1-24B2-45AD-A14B-72C0121E470B}">
      <dsp:nvSpPr>
        <dsp:cNvPr id="0" name=""/>
        <dsp:cNvSpPr/>
      </dsp:nvSpPr>
      <dsp:spPr>
        <a:xfrm>
          <a:off x="3245532" y="1279856"/>
          <a:ext cx="1546005" cy="5366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315"/>
              </a:lnTo>
              <a:lnTo>
                <a:pt x="1546005" y="268315"/>
              </a:lnTo>
              <a:lnTo>
                <a:pt x="1546005" y="536630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7EC41E-9C5D-4E58-9D0C-94E8775A9895}">
      <dsp:nvSpPr>
        <dsp:cNvPr id="0" name=""/>
        <dsp:cNvSpPr/>
      </dsp:nvSpPr>
      <dsp:spPr>
        <a:xfrm>
          <a:off x="1699526" y="1279856"/>
          <a:ext cx="1546005" cy="536630"/>
        </a:xfrm>
        <a:custGeom>
          <a:avLst/>
          <a:gdLst/>
          <a:ahLst/>
          <a:cxnLst/>
          <a:rect l="0" t="0" r="0" b="0"/>
          <a:pathLst>
            <a:path>
              <a:moveTo>
                <a:pt x="1546005" y="0"/>
              </a:moveTo>
              <a:lnTo>
                <a:pt x="1546005" y="268315"/>
              </a:lnTo>
              <a:lnTo>
                <a:pt x="0" y="268315"/>
              </a:lnTo>
              <a:lnTo>
                <a:pt x="0" y="536630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3A4066-97C0-4A62-88A3-9D9A37716E05}">
      <dsp:nvSpPr>
        <dsp:cNvPr id="0" name=""/>
        <dsp:cNvSpPr/>
      </dsp:nvSpPr>
      <dsp:spPr>
        <a:xfrm>
          <a:off x="1967841" y="2166"/>
          <a:ext cx="2555381" cy="127769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</a:schemeClr>
            </a:gs>
            <a:gs pos="90000">
              <a:schemeClr val="dk2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1 </a:t>
          </a:r>
          <a:r>
            <a:rPr lang="en-US" sz="2000" kern="1200" noProof="0" dirty="0" smtClean="0"/>
            <a:t>year</a:t>
          </a:r>
          <a:r>
            <a:rPr lang="es-ES" sz="2000" kern="1200" dirty="0" smtClean="0"/>
            <a:t> </a:t>
          </a:r>
          <a:r>
            <a:rPr lang="es-ES" sz="2000" kern="1200" dirty="0" err="1" smtClean="0"/>
            <a:t>follow</a:t>
          </a:r>
          <a:r>
            <a:rPr lang="es-ES" sz="2000" kern="1200" dirty="0" smtClean="0"/>
            <a:t>-up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(n = </a:t>
          </a:r>
          <a:r>
            <a:rPr lang="en-US" sz="2000" kern="1200" noProof="0" dirty="0" smtClean="0"/>
            <a:t>60</a:t>
          </a:r>
          <a:r>
            <a:rPr lang="es-ES" sz="2000" kern="1200" dirty="0" smtClean="0"/>
            <a:t>)</a:t>
          </a:r>
          <a:endParaRPr lang="es-ES" sz="2000" kern="1200" dirty="0"/>
        </a:p>
      </dsp:txBody>
      <dsp:txXfrm>
        <a:off x="1967841" y="2166"/>
        <a:ext cx="2555381" cy="1277690"/>
      </dsp:txXfrm>
    </dsp:sp>
    <dsp:sp modelId="{F6D96E1E-960B-4A92-966E-0989AB9F28F0}">
      <dsp:nvSpPr>
        <dsp:cNvPr id="0" name=""/>
        <dsp:cNvSpPr/>
      </dsp:nvSpPr>
      <dsp:spPr>
        <a:xfrm>
          <a:off x="421835" y="1816487"/>
          <a:ext cx="2555381" cy="127769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</a:schemeClr>
            </a:gs>
            <a:gs pos="90000">
              <a:schemeClr val="dk2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err="1" smtClean="0"/>
            <a:t>Relapse</a:t>
          </a:r>
          <a:r>
            <a:rPr lang="es-ES" sz="2000" kern="1200" dirty="0" smtClean="0"/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(n = 30)</a:t>
          </a:r>
          <a:endParaRPr lang="es-ES" sz="2000" kern="1200" dirty="0"/>
        </a:p>
      </dsp:txBody>
      <dsp:txXfrm>
        <a:off x="421835" y="1816487"/>
        <a:ext cx="2555381" cy="1277690"/>
      </dsp:txXfrm>
    </dsp:sp>
    <dsp:sp modelId="{24A0D0D1-5E75-4D33-BAE4-DCB7C0CF4FF6}">
      <dsp:nvSpPr>
        <dsp:cNvPr id="0" name=""/>
        <dsp:cNvSpPr/>
      </dsp:nvSpPr>
      <dsp:spPr>
        <a:xfrm>
          <a:off x="3513847" y="1816487"/>
          <a:ext cx="2555381" cy="127769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</a:schemeClr>
            </a:gs>
            <a:gs pos="90000">
              <a:schemeClr val="dk2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err="1" smtClean="0"/>
            <a:t>Abstinence</a:t>
          </a:r>
          <a:endParaRPr lang="es-E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(n = 30)</a:t>
          </a:r>
          <a:endParaRPr lang="es-ES" sz="2000" kern="1200" dirty="0"/>
        </a:p>
      </dsp:txBody>
      <dsp:txXfrm>
        <a:off x="3513847" y="1816487"/>
        <a:ext cx="2555381" cy="12776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365668-08E4-4419-9D09-0191EDFF6495}">
      <dsp:nvSpPr>
        <dsp:cNvPr id="0" name=""/>
        <dsp:cNvSpPr/>
      </dsp:nvSpPr>
      <dsp:spPr>
        <a:xfrm>
          <a:off x="0" y="0"/>
          <a:ext cx="6725920" cy="9695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Relapse rates are not homogeneous among alcoholics.</a:t>
          </a:r>
          <a:endParaRPr lang="en-US" sz="1800" kern="1200" dirty="0"/>
        </a:p>
      </dsp:txBody>
      <dsp:txXfrm>
        <a:off x="28396" y="28396"/>
        <a:ext cx="5597810" cy="912726"/>
      </dsp:txXfrm>
    </dsp:sp>
    <dsp:sp modelId="{95A0E09D-0A0C-418A-95F2-F770868E545B}">
      <dsp:nvSpPr>
        <dsp:cNvPr id="0" name=""/>
        <dsp:cNvSpPr/>
      </dsp:nvSpPr>
      <dsp:spPr>
        <a:xfrm>
          <a:off x="563295" y="1145794"/>
          <a:ext cx="6725920" cy="9695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At least one third of alcoholics have severe frontal dysfunction.</a:t>
          </a:r>
          <a:endParaRPr lang="en-US" sz="1800" kern="1200" dirty="0"/>
        </a:p>
      </dsp:txBody>
      <dsp:txXfrm>
        <a:off x="591691" y="1174190"/>
        <a:ext cx="5475645" cy="912726"/>
      </dsp:txXfrm>
    </dsp:sp>
    <dsp:sp modelId="{27ADC5B8-7FF6-4171-8782-2F9DB742370B}">
      <dsp:nvSpPr>
        <dsp:cNvPr id="0" name=""/>
        <dsp:cNvSpPr/>
      </dsp:nvSpPr>
      <dsp:spPr>
        <a:xfrm>
          <a:off x="1118184" y="2291588"/>
          <a:ext cx="6725920" cy="9695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Frontal dysfunction is associated with an increased risk of relapse in alcoholics (OR = 2.05-3.50).</a:t>
          </a:r>
          <a:endParaRPr lang="en-US" sz="1800" kern="1200" dirty="0"/>
        </a:p>
      </dsp:txBody>
      <dsp:txXfrm>
        <a:off x="1146580" y="2319984"/>
        <a:ext cx="5484052" cy="912726"/>
      </dsp:txXfrm>
    </dsp:sp>
    <dsp:sp modelId="{033146DD-B29A-45EC-8C75-C2C5064607C7}">
      <dsp:nvSpPr>
        <dsp:cNvPr id="0" name=""/>
        <dsp:cNvSpPr/>
      </dsp:nvSpPr>
      <dsp:spPr>
        <a:xfrm>
          <a:off x="1681480" y="3437382"/>
          <a:ext cx="6725920" cy="9695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Consequently, prefrontal cortex (mainly DLPFC) is a priority therapeutic target in the alcoholism treatment.</a:t>
          </a:r>
          <a:endParaRPr lang="en-US" sz="1800" kern="1200" dirty="0"/>
        </a:p>
      </dsp:txBody>
      <dsp:txXfrm>
        <a:off x="1709876" y="3465778"/>
        <a:ext cx="5475645" cy="912726"/>
      </dsp:txXfrm>
    </dsp:sp>
    <dsp:sp modelId="{02135A4D-930B-44E1-B13B-4C07AB427797}">
      <dsp:nvSpPr>
        <dsp:cNvPr id="0" name=""/>
        <dsp:cNvSpPr/>
      </dsp:nvSpPr>
      <dsp:spPr>
        <a:xfrm>
          <a:off x="6095733" y="742562"/>
          <a:ext cx="630186" cy="63018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6237525" y="742562"/>
        <a:ext cx="346602" cy="474215"/>
      </dsp:txXfrm>
    </dsp:sp>
    <dsp:sp modelId="{1BF42CCA-1F3D-49EE-B9D6-9EB0F52931CA}">
      <dsp:nvSpPr>
        <dsp:cNvPr id="0" name=""/>
        <dsp:cNvSpPr/>
      </dsp:nvSpPr>
      <dsp:spPr>
        <a:xfrm>
          <a:off x="6659029" y="1888356"/>
          <a:ext cx="630186" cy="63018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6800821" y="1888356"/>
        <a:ext cx="346602" cy="474215"/>
      </dsp:txXfrm>
    </dsp:sp>
    <dsp:sp modelId="{C6D084A6-94A4-420B-B4AE-A470B0DA7992}">
      <dsp:nvSpPr>
        <dsp:cNvPr id="0" name=""/>
        <dsp:cNvSpPr/>
      </dsp:nvSpPr>
      <dsp:spPr>
        <a:xfrm>
          <a:off x="7213917" y="3034150"/>
          <a:ext cx="630186" cy="63018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7355709" y="3034150"/>
        <a:ext cx="346602" cy="4742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F278A3-38F9-4C8E-9367-97478AC2A9F0}">
      <dsp:nvSpPr>
        <dsp:cNvPr id="0" name=""/>
        <dsp:cNvSpPr/>
      </dsp:nvSpPr>
      <dsp:spPr>
        <a:xfrm>
          <a:off x="0" y="0"/>
          <a:ext cx="7146290" cy="13220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tDCS</a:t>
          </a:r>
          <a:r>
            <a:rPr lang="en-US" sz="1900" kern="1200" dirty="0" smtClean="0"/>
            <a:t>, applied to the DLPFC, may transiently modify decision-making, risk-taking, and impulsivity in addicted subjects (</a:t>
          </a:r>
          <a:r>
            <a:rPr lang="en-US" sz="1900" kern="1200" dirty="0" err="1" smtClean="0"/>
            <a:t>Fecteau</a:t>
          </a:r>
          <a:r>
            <a:rPr lang="en-US" sz="1900" kern="1200" dirty="0" smtClean="0"/>
            <a:t> et al., 2014). </a:t>
          </a:r>
          <a:endParaRPr lang="en-US" sz="1900" kern="1200" dirty="0"/>
        </a:p>
      </dsp:txBody>
      <dsp:txXfrm>
        <a:off x="38722" y="38722"/>
        <a:ext cx="5719673" cy="1244626"/>
      </dsp:txXfrm>
    </dsp:sp>
    <dsp:sp modelId="{BD4A1AF8-9189-4AF3-9BCF-256F9B8E88E8}">
      <dsp:nvSpPr>
        <dsp:cNvPr id="0" name=""/>
        <dsp:cNvSpPr/>
      </dsp:nvSpPr>
      <dsp:spPr>
        <a:xfrm>
          <a:off x="630554" y="1542414"/>
          <a:ext cx="7146290" cy="13220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Anodal tDCS over the DLPFC may enhance executive function and provide improved cognitive control, and thus reduce the probability of relapse to drug use (da Silva et al., 2013).</a:t>
          </a:r>
          <a:endParaRPr lang="en-US" sz="1900" kern="1200" dirty="0"/>
        </a:p>
      </dsp:txBody>
      <dsp:txXfrm>
        <a:off x="669276" y="1581136"/>
        <a:ext cx="5578945" cy="1244626"/>
      </dsp:txXfrm>
    </dsp:sp>
    <dsp:sp modelId="{D16CFE64-18C7-4D80-BC84-521B8081E822}">
      <dsp:nvSpPr>
        <dsp:cNvPr id="0" name=""/>
        <dsp:cNvSpPr/>
      </dsp:nvSpPr>
      <dsp:spPr>
        <a:xfrm>
          <a:off x="1261109" y="3084829"/>
          <a:ext cx="7146290" cy="13220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Neuromodulation with </a:t>
          </a:r>
          <a:r>
            <a:rPr lang="en-US" sz="1900" kern="1200" dirty="0" err="1" smtClean="0"/>
            <a:t>tDCS</a:t>
          </a:r>
          <a:r>
            <a:rPr lang="en-US" sz="1900" kern="1200" dirty="0" smtClean="0"/>
            <a:t> has obtained promising results in alcohol use disorders (</a:t>
          </a:r>
          <a:r>
            <a:rPr lang="en-US" sz="1900" kern="1200" dirty="0" err="1" smtClean="0"/>
            <a:t>Klauss</a:t>
          </a:r>
          <a:r>
            <a:rPr lang="en-US" sz="1900" kern="1200" dirty="0" smtClean="0"/>
            <a:t> et al., 2014).</a:t>
          </a:r>
          <a:endParaRPr lang="en-US" sz="1900" kern="1200" dirty="0"/>
        </a:p>
      </dsp:txBody>
      <dsp:txXfrm>
        <a:off x="1299831" y="3123551"/>
        <a:ext cx="5578945" cy="1244626"/>
      </dsp:txXfrm>
    </dsp:sp>
    <dsp:sp modelId="{0052869A-22D2-437A-BE38-DCB60089B5B4}">
      <dsp:nvSpPr>
        <dsp:cNvPr id="0" name=""/>
        <dsp:cNvSpPr/>
      </dsp:nvSpPr>
      <dsp:spPr>
        <a:xfrm>
          <a:off x="6286944" y="1002569"/>
          <a:ext cx="859345" cy="85934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480297" y="1002569"/>
        <a:ext cx="472639" cy="646657"/>
      </dsp:txXfrm>
    </dsp:sp>
    <dsp:sp modelId="{DF2268B6-9EC6-4122-88F9-DA024AFCB84E}">
      <dsp:nvSpPr>
        <dsp:cNvPr id="0" name=""/>
        <dsp:cNvSpPr/>
      </dsp:nvSpPr>
      <dsp:spPr>
        <a:xfrm>
          <a:off x="6917499" y="2536170"/>
          <a:ext cx="859345" cy="85934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7110852" y="2536170"/>
        <a:ext cx="472639" cy="6466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0.35125</cdr:x>
      <cdr:y>0.21315</cdr:y>
    </cdr:from>
    <cdr:to>
      <cdr:x>0.63125</cdr:x>
      <cdr:y>0.30861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2890664" y="964704"/>
          <a:ext cx="230428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ES_tradnl" sz="2400" dirty="0" smtClean="0">
              <a:latin typeface="+mn-lt"/>
              <a:ea typeface="+mn-ea"/>
              <a:cs typeface="+mn-cs"/>
            </a:rPr>
            <a:t>OR </a:t>
          </a:r>
          <a:r>
            <a:rPr lang="es-ES_tradnl" sz="2400" dirty="0">
              <a:latin typeface="+mn-lt"/>
              <a:ea typeface="+mn-ea"/>
              <a:cs typeface="+mn-cs"/>
            </a:rPr>
            <a:t>= </a:t>
          </a:r>
          <a:r>
            <a:rPr lang="es-ES_tradnl" sz="2400" dirty="0" smtClean="0"/>
            <a:t>5.3</a:t>
          </a:r>
          <a:r>
            <a:rPr lang="es-ES_tradnl" sz="2400" dirty="0" smtClean="0">
              <a:latin typeface="+mn-lt"/>
              <a:ea typeface="+mn-ea"/>
              <a:cs typeface="+mn-cs"/>
            </a:rPr>
            <a:t>3</a:t>
          </a:r>
          <a:endParaRPr lang="es-ES" sz="2400" dirty="0">
            <a:latin typeface="+mn-lt"/>
            <a:ea typeface="+mn-ea"/>
            <a:cs typeface="+mn-cs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0.35125</cdr:x>
      <cdr:y>0.21315</cdr:y>
    </cdr:from>
    <cdr:to>
      <cdr:x>0.63125</cdr:x>
      <cdr:y>0.30861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2890664" y="964704"/>
          <a:ext cx="230428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ES_tradnl" sz="2400" dirty="0" smtClean="0">
              <a:latin typeface="+mn-lt"/>
              <a:ea typeface="+mn-ea"/>
              <a:cs typeface="+mn-cs"/>
            </a:rPr>
            <a:t>OR </a:t>
          </a:r>
          <a:r>
            <a:rPr lang="es-ES_tradnl" sz="2400" dirty="0">
              <a:latin typeface="+mn-lt"/>
              <a:ea typeface="+mn-ea"/>
              <a:cs typeface="+mn-cs"/>
            </a:rPr>
            <a:t>= </a:t>
          </a:r>
          <a:r>
            <a:rPr lang="es-ES_tradnl" sz="2400" dirty="0" smtClean="0"/>
            <a:t>3.7</a:t>
          </a:r>
          <a:r>
            <a:rPr lang="es-ES_tradnl" sz="2400" dirty="0" smtClean="0">
              <a:latin typeface="+mn-lt"/>
              <a:ea typeface="+mn-ea"/>
              <a:cs typeface="+mn-cs"/>
            </a:rPr>
            <a:t>3</a:t>
          </a:r>
          <a:endParaRPr lang="es-ES" sz="2400" dirty="0">
            <a:latin typeface="+mn-lt"/>
            <a:ea typeface="+mn-ea"/>
            <a:cs typeface="+mn-cs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0.4125</cdr:x>
      <cdr:y>0.14951</cdr:y>
    </cdr:from>
    <cdr:to>
      <cdr:x>0.6925</cdr:x>
      <cdr:y>0.24497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3394720" y="676672"/>
          <a:ext cx="230425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ES_tradnl" sz="2400" dirty="0" smtClean="0">
              <a:latin typeface="+mn-lt"/>
              <a:ea typeface="+mn-ea"/>
              <a:cs typeface="+mn-cs"/>
            </a:rPr>
            <a:t>OR </a:t>
          </a:r>
          <a:r>
            <a:rPr lang="es-ES_tradnl" sz="2400" dirty="0">
              <a:latin typeface="+mn-lt"/>
              <a:ea typeface="+mn-ea"/>
              <a:cs typeface="+mn-cs"/>
            </a:rPr>
            <a:t>= </a:t>
          </a:r>
          <a:r>
            <a:rPr lang="es-ES_tradnl" sz="2400" dirty="0" smtClean="0">
              <a:latin typeface="+mn-lt"/>
              <a:ea typeface="+mn-ea"/>
              <a:cs typeface="+mn-cs"/>
            </a:rPr>
            <a:t>2.03</a:t>
          </a:r>
          <a:endParaRPr lang="es-ES" sz="2400" dirty="0">
            <a:latin typeface="+mn-lt"/>
            <a:ea typeface="+mn-ea"/>
            <a:cs typeface="+mn-cs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92649-6A25-4AD7-80E4-1A5A61D68A31}" type="datetimeFigureOut">
              <a:rPr lang="es-ES" smtClean="0"/>
              <a:t>24/11/2018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F5E6F-F7A9-45A7-AC9F-CEA2EC5AAF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3335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s-ES" smtClean="0">
              <a:latin typeface="Times" panose="02020603050405020304" pitchFamily="18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1DDBA92-DDE0-4000-81C9-09456780D9AA}" type="slidenum">
              <a:rPr lang="de-DE" altLang="es-ES" sz="1200"/>
              <a:pPr/>
              <a:t>29</a:t>
            </a:fld>
            <a:endParaRPr lang="de-DE" altLang="es-ES" sz="1200"/>
          </a:p>
        </p:txBody>
      </p:sp>
    </p:spTree>
    <p:extLst>
      <p:ext uri="{BB962C8B-B14F-4D97-AF65-F5344CB8AC3E}">
        <p14:creationId xmlns:p14="http://schemas.microsoft.com/office/powerpoint/2010/main" val="930356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B22CEB7-530A-48AE-A6C6-2073EFD9F1DA}" type="datetimeFigureOut">
              <a:rPr lang="es-ES" smtClean="0"/>
              <a:t>24/11/2018</a:t>
            </a:fld>
            <a:endParaRPr lang="es-E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9009AF9-8DF1-43DA-8030-605167DC4797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s-E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CEB7-530A-48AE-A6C6-2073EFD9F1DA}" type="datetimeFigureOut">
              <a:rPr lang="es-ES" smtClean="0"/>
              <a:t>24/11/2018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9AF9-8DF1-43DA-8030-605167DC479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CEB7-530A-48AE-A6C6-2073EFD9F1DA}" type="datetimeFigureOut">
              <a:rPr lang="es-ES" smtClean="0"/>
              <a:t>24/11/2018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9009AF9-8DF1-43DA-8030-605167DC479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6C9D8-7B1D-43A1-A55E-55218F60996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508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CEB7-530A-48AE-A6C6-2073EFD9F1DA}" type="datetimeFigureOut">
              <a:rPr lang="es-ES" smtClean="0"/>
              <a:t>24/11/2018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9AF9-8DF1-43DA-8030-605167DC4797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B22CEB7-530A-48AE-A6C6-2073EFD9F1DA}" type="datetimeFigureOut">
              <a:rPr lang="es-ES" smtClean="0"/>
              <a:t>24/11/2018</a:t>
            </a:fld>
            <a:endParaRPr lang="es-E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9009AF9-8DF1-43DA-8030-605167DC4797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CEB7-530A-48AE-A6C6-2073EFD9F1DA}" type="datetimeFigureOut">
              <a:rPr lang="es-ES" smtClean="0"/>
              <a:t>24/11/2018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9AF9-8DF1-43DA-8030-605167DC4797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CEB7-530A-48AE-A6C6-2073EFD9F1DA}" type="datetimeFigureOut">
              <a:rPr lang="es-ES" smtClean="0"/>
              <a:t>24/11/2018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9AF9-8DF1-43DA-8030-605167DC4797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CEB7-530A-48AE-A6C6-2073EFD9F1DA}" type="datetimeFigureOut">
              <a:rPr lang="es-ES" smtClean="0"/>
              <a:t>24/11/2018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9AF9-8DF1-43DA-8030-605167DC4797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CEB7-530A-48AE-A6C6-2073EFD9F1DA}" type="datetimeFigureOut">
              <a:rPr lang="es-ES" smtClean="0"/>
              <a:t>24/11/2018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9AF9-8DF1-43DA-8030-605167DC479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CEB7-530A-48AE-A6C6-2073EFD9F1DA}" type="datetimeFigureOut">
              <a:rPr lang="es-ES" smtClean="0"/>
              <a:t>24/11/2018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9009AF9-8DF1-43DA-8030-605167DC4797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CEB7-530A-48AE-A6C6-2073EFD9F1DA}" type="datetimeFigureOut">
              <a:rPr lang="es-ES" smtClean="0"/>
              <a:t>24/11/2018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9AF9-8DF1-43DA-8030-605167DC4797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1B22CEB7-530A-48AE-A6C6-2073EFD9F1DA}" type="datetimeFigureOut">
              <a:rPr lang="es-ES" smtClean="0"/>
              <a:t>24/11/2018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99009AF9-8DF1-43DA-8030-605167DC4797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010400" y="2248272"/>
            <a:ext cx="1981200" cy="1828800"/>
          </a:xfrm>
        </p:spPr>
        <p:txBody>
          <a:bodyPr>
            <a:normAutofit/>
          </a:bodyPr>
          <a:lstStyle/>
          <a:p>
            <a:r>
              <a:rPr lang="es-ES" dirty="0" smtClean="0"/>
              <a:t>Bartolomé Pérez Gálvez</a:t>
            </a:r>
          </a:p>
          <a:p>
            <a:endParaRPr lang="es-ES" dirty="0"/>
          </a:p>
          <a:p>
            <a:endParaRPr lang="es-ES" dirty="0"/>
          </a:p>
          <a:p>
            <a:endParaRPr lang="es-ES" dirty="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052960"/>
            <a:ext cx="6275040" cy="1828800"/>
          </a:xfrm>
        </p:spPr>
        <p:txBody>
          <a:bodyPr>
            <a:noAutofit/>
          </a:bodyPr>
          <a:lstStyle/>
          <a:p>
            <a:pPr algn="l"/>
            <a:r>
              <a:rPr lang="en-US" sz="2800" dirty="0" err="1"/>
              <a:t>Plasticidad</a:t>
            </a:r>
            <a:r>
              <a:rPr lang="en-US" sz="2800" dirty="0"/>
              <a:t> neuronal y </a:t>
            </a:r>
            <a:r>
              <a:rPr lang="en-US" sz="2800" dirty="0" err="1" smtClean="0"/>
              <a:t>recuperación</a:t>
            </a:r>
            <a:r>
              <a:rPr lang="en-US" sz="2800" dirty="0" smtClean="0"/>
              <a:t> EN EL TRASTORNO POR CONSUMO DE ALCOHOL</a:t>
            </a:r>
            <a:endParaRPr lang="es-ES" sz="2800" dirty="0"/>
          </a:p>
        </p:txBody>
      </p:sp>
      <p:sp>
        <p:nvSpPr>
          <p:cNvPr id="4" name="3 Rectángulo"/>
          <p:cNvSpPr/>
          <p:nvPr/>
        </p:nvSpPr>
        <p:spPr>
          <a:xfrm>
            <a:off x="7020272" y="4869160"/>
            <a:ext cx="194421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solidFill>
                  <a:schemeClr val="bg1"/>
                </a:solidFill>
              </a:rPr>
              <a:t>Hospital Universitario de San </a:t>
            </a:r>
            <a:r>
              <a:rPr lang="es-ES" sz="1400" dirty="0" smtClean="0">
                <a:solidFill>
                  <a:schemeClr val="bg1"/>
                </a:solidFill>
              </a:rPr>
              <a:t>Juan</a:t>
            </a:r>
          </a:p>
          <a:p>
            <a:pPr algn="ctr"/>
            <a:endParaRPr lang="es-ES" sz="1400" dirty="0">
              <a:solidFill>
                <a:schemeClr val="bg1"/>
              </a:solidFill>
            </a:endParaRPr>
          </a:p>
          <a:p>
            <a:pPr algn="ctr"/>
            <a:r>
              <a:rPr lang="es-ES" sz="1400" dirty="0">
                <a:solidFill>
                  <a:schemeClr val="bg1"/>
                </a:solidFill>
              </a:rPr>
              <a:t>Universidad Miguel </a:t>
            </a:r>
            <a:r>
              <a:rPr lang="es-ES" sz="1400" dirty="0" smtClean="0">
                <a:solidFill>
                  <a:schemeClr val="bg1"/>
                </a:solidFill>
              </a:rPr>
              <a:t>Hernández</a:t>
            </a:r>
          </a:p>
        </p:txBody>
      </p:sp>
      <p:cxnSp>
        <p:nvCxnSpPr>
          <p:cNvPr id="6" name="5 Conector recto"/>
          <p:cNvCxnSpPr/>
          <p:nvPr/>
        </p:nvCxnSpPr>
        <p:spPr>
          <a:xfrm>
            <a:off x="7452424" y="4365104"/>
            <a:ext cx="936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90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55448"/>
            <a:ext cx="8712968" cy="1252728"/>
          </a:xfrm>
        </p:spPr>
        <p:txBody>
          <a:bodyPr>
            <a:normAutofit/>
          </a:bodyPr>
          <a:lstStyle/>
          <a:p>
            <a:r>
              <a:rPr lang="en-GB" dirty="0" err="1" smtClean="0"/>
              <a:t>Conceptos</a:t>
            </a:r>
            <a:r>
              <a:rPr lang="en-GB" dirty="0" smtClean="0"/>
              <a:t> </a:t>
            </a:r>
            <a:r>
              <a:rPr lang="en-GB" dirty="0" err="1" smtClean="0"/>
              <a:t>básicos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822161"/>
          </a:xfrm>
        </p:spPr>
        <p:txBody>
          <a:bodyPr>
            <a:noAutofit/>
          </a:bodyPr>
          <a:lstStyle/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</a:pPr>
            <a:r>
              <a:rPr lang="es-ES" sz="2200" b="1" dirty="0" smtClean="0"/>
              <a:t>Plasticidad </a:t>
            </a:r>
            <a:r>
              <a:rPr lang="es-ES" sz="2200" b="1" dirty="0"/>
              <a:t>neuronal: </a:t>
            </a:r>
            <a:r>
              <a:rPr lang="es-ES" sz="2200" dirty="0"/>
              <a:t>capacidad de las células nerviosas de reorganizar sus conexiones sinápticas y modificar los mecanismos bioquímicos y fisiológicos implicados en su comunicación con otras células, como respuesta a la pérdida parcial de sus neuritas, a la presencia mantenida de cambios en sus aferentes neuronales o a la actuación local sobre ellas de diversos agentes humorales</a:t>
            </a:r>
            <a:r>
              <a:rPr lang="es-ES" sz="2200" dirty="0" smtClean="0"/>
              <a:t>.</a:t>
            </a:r>
          </a:p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</a:pPr>
            <a:endParaRPr lang="es-ES" sz="2200" dirty="0" smtClean="0"/>
          </a:p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</a:pPr>
            <a:r>
              <a:rPr lang="es-ES" sz="2200" dirty="0" smtClean="0"/>
              <a:t>Lamarck y Darwin: </a:t>
            </a:r>
            <a:r>
              <a:rPr lang="es-ES" sz="2200" b="1" dirty="0" smtClean="0"/>
              <a:t>“Ley del uso y desuso”</a:t>
            </a:r>
            <a:r>
              <a:rPr lang="es-ES" sz="2200" dirty="0" smtClean="0"/>
              <a:t>.</a:t>
            </a:r>
            <a:endParaRPr lang="es-ES" sz="2200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467544" y="1412776"/>
            <a:ext cx="813690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7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DESARBORIZACIÓN (PODA) NEURONAL</a:t>
            </a:r>
            <a:endParaRPr lang="es-ES" dirty="0"/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59" y="1917000"/>
            <a:ext cx="3930177" cy="295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2" t="8001" r="3987" b="5987"/>
          <a:stretch/>
        </p:blipFill>
        <p:spPr bwMode="auto">
          <a:xfrm>
            <a:off x="4886137" y="3429000"/>
            <a:ext cx="3888000" cy="2985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03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81370" y="332656"/>
            <a:ext cx="8381260" cy="1054394"/>
          </a:xfrm>
        </p:spPr>
        <p:txBody>
          <a:bodyPr>
            <a:noAutofit/>
          </a:bodyPr>
          <a:lstStyle/>
          <a:p>
            <a:r>
              <a:rPr lang="es-ES" dirty="0" smtClean="0"/>
              <a:t>Disfunción prefrontal en el alcoholismo</a:t>
            </a:r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0" r="6576" b="2344"/>
          <a:stretch/>
        </p:blipFill>
        <p:spPr bwMode="auto">
          <a:xfrm>
            <a:off x="5241354" y="1722149"/>
            <a:ext cx="3363094" cy="4803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395536" y="236339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El CPF </a:t>
            </a:r>
            <a:r>
              <a:rPr lang="en-US" sz="2400" dirty="0" err="1" smtClean="0">
                <a:solidFill>
                  <a:schemeClr val="tx2"/>
                </a:solidFill>
                <a:latin typeface="+mj-lt"/>
              </a:rPr>
              <a:t>es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+mj-lt"/>
              </a:rPr>
              <a:t>disfuncional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+mj-lt"/>
              </a:rPr>
              <a:t>en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 la </a:t>
            </a:r>
            <a:r>
              <a:rPr lang="en-US" sz="2400" dirty="0" err="1" smtClean="0">
                <a:solidFill>
                  <a:schemeClr val="tx2"/>
                </a:solidFill>
                <a:latin typeface="+mj-lt"/>
              </a:rPr>
              <a:t>mayoría</a:t>
            </a:r>
            <a:r>
              <a:rPr lang="en-US" sz="2400" smtClean="0">
                <a:solidFill>
                  <a:schemeClr val="tx2"/>
                </a:solidFill>
                <a:latin typeface="+mj-lt"/>
              </a:rPr>
              <a:t> de </a:t>
            </a:r>
            <a:r>
              <a:rPr lang="en-US" sz="2400" dirty="0" err="1" smtClean="0">
                <a:solidFill>
                  <a:schemeClr val="tx2"/>
                </a:solidFill>
                <a:latin typeface="+mj-lt"/>
              </a:rPr>
              <a:t>los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+mj-lt"/>
              </a:rPr>
              <a:t>alcohólicos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. 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2"/>
              </a:solidFill>
              <a:latin typeface="+mj-lt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¿</a:t>
            </a:r>
            <a:r>
              <a:rPr lang="en-US" sz="2400" dirty="0" err="1" smtClean="0">
                <a:solidFill>
                  <a:schemeClr val="tx2"/>
                </a:solidFill>
                <a:latin typeface="+mj-lt"/>
              </a:rPr>
              <a:t>Cómo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+mj-lt"/>
              </a:rPr>
              <a:t>afecta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+mj-lt"/>
              </a:rPr>
              <a:t>en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 la </a:t>
            </a:r>
            <a:r>
              <a:rPr lang="en-US" sz="2400" dirty="0" err="1" smtClean="0">
                <a:solidFill>
                  <a:schemeClr val="tx2"/>
                </a:solidFill>
                <a:latin typeface="+mj-lt"/>
              </a:rPr>
              <a:t>evolución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 y </a:t>
            </a:r>
            <a:r>
              <a:rPr lang="en-US" sz="2400" dirty="0" err="1" smtClean="0">
                <a:solidFill>
                  <a:schemeClr val="tx2"/>
                </a:solidFill>
                <a:latin typeface="+mj-lt"/>
              </a:rPr>
              <a:t>pronóstico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?</a:t>
            </a:r>
            <a:endParaRPr lang="es-ES" sz="24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412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preliminary answers</a:t>
            </a:r>
            <a:endParaRPr lang="en-US" dirty="0"/>
          </a:p>
        </p:txBody>
      </p:sp>
      <p:sp>
        <p:nvSpPr>
          <p:cNvPr id="4" name="3 Rectángulo redondeado"/>
          <p:cNvSpPr/>
          <p:nvPr/>
        </p:nvSpPr>
        <p:spPr>
          <a:xfrm>
            <a:off x="251520" y="3212976"/>
            <a:ext cx="2448272" cy="1368152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Frontal functionality</a:t>
            </a:r>
            <a:endParaRPr lang="en-US" dirty="0"/>
          </a:p>
        </p:txBody>
      </p:sp>
      <p:sp>
        <p:nvSpPr>
          <p:cNvPr id="5" name="4 Rectángulo redondeado"/>
          <p:cNvSpPr/>
          <p:nvPr/>
        </p:nvSpPr>
        <p:spPr>
          <a:xfrm>
            <a:off x="3275856" y="4437112"/>
            <a:ext cx="2448272" cy="136815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Dysexecutive Questionnaire (DEX)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3275856" y="1997224"/>
            <a:ext cx="2448272" cy="136815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/>
              <a:t>Neuropsychological</a:t>
            </a:r>
            <a:r>
              <a:rPr lang="es-ES" dirty="0"/>
              <a:t> </a:t>
            </a:r>
            <a:r>
              <a:rPr lang="es-ES" dirty="0" err="1"/>
              <a:t>tests</a:t>
            </a:r>
            <a:r>
              <a:rPr lang="es-ES" dirty="0"/>
              <a:t> (IGT, GDT, BADS, </a:t>
            </a:r>
            <a:r>
              <a:rPr lang="es-ES" dirty="0" err="1"/>
              <a:t>Stroop</a:t>
            </a:r>
            <a:r>
              <a:rPr lang="es-ES" dirty="0"/>
              <a:t>, WCST, Stop </a:t>
            </a:r>
            <a:r>
              <a:rPr lang="es-ES" dirty="0" err="1"/>
              <a:t>Signal</a:t>
            </a:r>
            <a:r>
              <a:rPr lang="es-ES" dirty="0"/>
              <a:t> ...)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6372200" y="3212976"/>
            <a:ext cx="2448272" cy="1368152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Alcohol </a:t>
            </a:r>
            <a:r>
              <a:rPr lang="es-ES" dirty="0" err="1" smtClean="0"/>
              <a:t>Relapse</a:t>
            </a:r>
            <a:endParaRPr lang="es-ES" dirty="0"/>
          </a:p>
        </p:txBody>
      </p:sp>
      <p:cxnSp>
        <p:nvCxnSpPr>
          <p:cNvPr id="9" name="8 Conector recto de flecha"/>
          <p:cNvCxnSpPr>
            <a:stCxn id="4" idx="3"/>
            <a:endCxn id="7" idx="1"/>
          </p:cNvCxnSpPr>
          <p:nvPr/>
        </p:nvCxnSpPr>
        <p:spPr>
          <a:xfrm>
            <a:off x="2699792" y="3897052"/>
            <a:ext cx="367240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96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NEUROPSYCHOLOGICAL TESTS (IGT)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8130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9744274"/>
              </p:ext>
            </p:extLst>
          </p:nvPr>
        </p:nvGraphicFramePr>
        <p:xfrm>
          <a:off x="1403648" y="2060848"/>
          <a:ext cx="6491064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SAMPLE </a:t>
            </a:r>
            <a:r>
              <a:rPr lang="es-ES" dirty="0" smtClean="0"/>
              <a:t>DISTRIBUTION</a:t>
            </a:r>
            <a:r>
              <a:rPr lang="es-ES" sz="3600" dirty="0"/>
              <a:t/>
            </a:r>
            <a:br>
              <a:rPr lang="es-ES" sz="3600" dirty="0"/>
            </a:br>
            <a:r>
              <a:rPr lang="es-ES" sz="2700" dirty="0">
                <a:solidFill>
                  <a:schemeClr val="bg2"/>
                </a:solidFill>
              </a:rPr>
              <a:t>(n = 6</a:t>
            </a:r>
            <a:r>
              <a:rPr lang="es-ES" sz="2700" dirty="0" smtClean="0">
                <a:solidFill>
                  <a:schemeClr val="bg2"/>
                </a:solidFill>
              </a:rPr>
              <a:t>0</a:t>
            </a:r>
            <a:r>
              <a:rPr lang="es-ES" sz="2700" dirty="0">
                <a:solidFill>
                  <a:schemeClr val="bg2"/>
                </a:solidFill>
              </a:rPr>
              <a:t>)</a:t>
            </a:r>
            <a:endParaRPr lang="es-ES" sz="3100" dirty="0">
              <a:solidFill>
                <a:schemeClr val="bg2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827584" y="5601434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Each group includes the first 30 patients who, after a year of starting treatment, have maintained complete abstinence or have relapsed.</a:t>
            </a:r>
          </a:p>
        </p:txBody>
      </p:sp>
    </p:spTree>
    <p:extLst>
      <p:ext uri="{BB962C8B-B14F-4D97-AF65-F5344CB8AC3E}">
        <p14:creationId xmlns:p14="http://schemas.microsoft.com/office/powerpoint/2010/main" val="423748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500063"/>
            <a:ext cx="8153400" cy="990600"/>
          </a:xfrm>
        </p:spPr>
        <p:txBody>
          <a:bodyPr/>
          <a:lstStyle/>
          <a:p>
            <a:r>
              <a:rPr lang="es-ES" altLang="es-ES" dirty="0" smtClean="0"/>
              <a:t>Iowa </a:t>
            </a:r>
            <a:r>
              <a:rPr lang="es-ES" altLang="es-ES" dirty="0" err="1" smtClean="0"/>
              <a:t>Gambling</a:t>
            </a:r>
            <a:r>
              <a:rPr lang="es-ES" altLang="es-ES" dirty="0" smtClean="0"/>
              <a:t> </a:t>
            </a:r>
            <a:r>
              <a:rPr lang="es-ES" altLang="es-ES" dirty="0" err="1" smtClean="0"/>
              <a:t>Task</a:t>
            </a:r>
            <a:r>
              <a:rPr lang="es-ES" altLang="es-ES" sz="2800" dirty="0" smtClean="0"/>
              <a:t/>
            </a:r>
            <a:br>
              <a:rPr lang="es-ES" altLang="es-ES" sz="2800" dirty="0" smtClean="0"/>
            </a:br>
            <a:r>
              <a:rPr lang="en-GB" sz="1800" cap="none" dirty="0" smtClean="0"/>
              <a:t>(</a:t>
            </a:r>
            <a:r>
              <a:rPr lang="en-GB" sz="1800" cap="none" dirty="0" err="1" smtClean="0"/>
              <a:t>Bechara</a:t>
            </a:r>
            <a:r>
              <a:rPr lang="en-GB" sz="1800" cap="none" dirty="0" smtClean="0"/>
              <a:t> et al., 1994)</a:t>
            </a:r>
            <a:r>
              <a:rPr lang="es-ES" sz="2800" dirty="0"/>
              <a:t/>
            </a:r>
            <a:br>
              <a:rPr lang="es-ES" sz="2800" dirty="0"/>
            </a:br>
            <a:endParaRPr lang="es-ES" altLang="es-ES" sz="2800" dirty="0" smtClean="0"/>
          </a:p>
        </p:txBody>
      </p:sp>
      <p:pic>
        <p:nvPicPr>
          <p:cNvPr id="35844" name="4 Imagen" descr="IG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2225675"/>
            <a:ext cx="4732338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214563"/>
            <a:ext cx="3500438" cy="386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887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TOMA DE DECISIONES</a:t>
            </a:r>
            <a:endParaRPr lang="es-E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7604" y="1772816"/>
            <a:ext cx="7128792" cy="4723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uadroTexto 6"/>
          <p:cNvSpPr txBox="1"/>
          <p:nvPr/>
        </p:nvSpPr>
        <p:spPr>
          <a:xfrm>
            <a:off x="4860032" y="5517232"/>
            <a:ext cx="3060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200" dirty="0" smtClean="0"/>
              <a:t>Incertidumbre: </a:t>
            </a:r>
            <a:r>
              <a:rPr lang="es-ES" sz="2200" dirty="0" smtClean="0"/>
              <a:t>DLPFC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200" dirty="0" smtClean="0"/>
              <a:t>Riesgo: OFC</a:t>
            </a:r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val="410963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39552" y="500063"/>
            <a:ext cx="81534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s-ES" altLang="es-ES" sz="2800" dirty="0" smtClean="0">
                <a:solidFill>
                  <a:schemeClr val="bg1"/>
                </a:solidFill>
              </a:rPr>
              <a:t>IOWA GAMBLING TASK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904835462"/>
              </p:ext>
            </p:extLst>
          </p:nvPr>
        </p:nvGraphicFramePr>
        <p:xfrm>
          <a:off x="794656" y="1844824"/>
          <a:ext cx="7643192" cy="463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6588224" y="5301208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/>
              <a:t>p</a:t>
            </a:r>
            <a:r>
              <a:rPr lang="es-ES" sz="1600" dirty="0" smtClean="0"/>
              <a:t> &lt; .000</a:t>
            </a:r>
          </a:p>
          <a:p>
            <a:pPr algn="ctr"/>
            <a:r>
              <a:rPr lang="es-ES" sz="1600" dirty="0" smtClean="0"/>
              <a:t>(</a:t>
            </a:r>
            <a:r>
              <a:rPr lang="es-ES" sz="1600" dirty="0" err="1" smtClean="0"/>
              <a:t>all</a:t>
            </a:r>
            <a:r>
              <a:rPr lang="es-ES" sz="1600" dirty="0" smtClean="0"/>
              <a:t> blocks)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344325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39552" y="500063"/>
            <a:ext cx="81534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s-ES" altLang="es-ES" sz="3200" dirty="0" smtClean="0">
                <a:solidFill>
                  <a:schemeClr val="bg1"/>
                </a:solidFill>
              </a:rPr>
              <a:t>IOWA GAMBLING TASK</a:t>
            </a:r>
          </a:p>
        </p:txBody>
      </p:sp>
      <p:sp>
        <p:nvSpPr>
          <p:cNvPr id="11" name="10 Marcador de texto"/>
          <p:cNvSpPr>
            <a:spLocks noGrp="1"/>
          </p:cNvSpPr>
          <p:nvPr>
            <p:ph type="body" idx="1"/>
          </p:nvPr>
        </p:nvSpPr>
        <p:spPr>
          <a:xfrm>
            <a:off x="457200" y="1700808"/>
            <a:ext cx="4040188" cy="639762"/>
          </a:xfrm>
        </p:spPr>
        <p:txBody>
          <a:bodyPr/>
          <a:lstStyle/>
          <a:p>
            <a:r>
              <a:rPr lang="es-ES" dirty="0" smtClean="0"/>
              <a:t>IGT Net Score</a:t>
            </a:r>
            <a:endParaRPr lang="es-ES" dirty="0"/>
          </a:p>
        </p:txBody>
      </p:sp>
      <p:graphicFrame>
        <p:nvGraphicFramePr>
          <p:cNvPr id="15" name="14 Marcador de contenido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28023525"/>
              </p:ext>
            </p:extLst>
          </p:nvPr>
        </p:nvGraphicFramePr>
        <p:xfrm>
          <a:off x="457200" y="2416770"/>
          <a:ext cx="4040188" cy="3687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12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700808"/>
            <a:ext cx="4041775" cy="639762"/>
          </a:xfrm>
        </p:spPr>
        <p:txBody>
          <a:bodyPr>
            <a:normAutofit/>
          </a:bodyPr>
          <a:lstStyle/>
          <a:p>
            <a:r>
              <a:rPr lang="es-ES" dirty="0" smtClean="0"/>
              <a:t>IGT &lt; 10 (VMPFC </a:t>
            </a:r>
            <a:r>
              <a:rPr lang="es-ES" dirty="0" err="1" smtClean="0"/>
              <a:t>damage</a:t>
            </a:r>
            <a:r>
              <a:rPr lang="es-ES" dirty="0" smtClean="0"/>
              <a:t>)</a:t>
            </a:r>
            <a:endParaRPr lang="es-ES" dirty="0"/>
          </a:p>
        </p:txBody>
      </p:sp>
      <p:graphicFrame>
        <p:nvGraphicFramePr>
          <p:cNvPr id="17" name="16 Marcador de contenido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613084404"/>
              </p:ext>
            </p:extLst>
          </p:nvPr>
        </p:nvGraphicFramePr>
        <p:xfrm>
          <a:off x="4645025" y="2416770"/>
          <a:ext cx="4041775" cy="3687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15 CuadroTexto"/>
          <p:cNvSpPr txBox="1"/>
          <p:nvPr/>
        </p:nvSpPr>
        <p:spPr>
          <a:xfrm>
            <a:off x="539552" y="6206390"/>
            <a:ext cx="4220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/>
              <a:t>Cohen’s</a:t>
            </a:r>
            <a:r>
              <a:rPr lang="es-ES" dirty="0" smtClean="0"/>
              <a:t> </a:t>
            </a:r>
            <a:r>
              <a:rPr lang="es-ES" i="1" dirty="0" smtClean="0"/>
              <a:t>d</a:t>
            </a:r>
            <a:r>
              <a:rPr lang="es-ES" dirty="0" smtClean="0"/>
              <a:t> = 1.94 (</a:t>
            </a:r>
            <a:r>
              <a:rPr lang="es-ES" dirty="0" err="1" smtClean="0"/>
              <a:t>high</a:t>
            </a:r>
            <a:r>
              <a:rPr lang="es-ES" dirty="0" smtClean="0"/>
              <a:t> </a:t>
            </a:r>
            <a:r>
              <a:rPr lang="es-ES" dirty="0" err="1" smtClean="0"/>
              <a:t>effect</a:t>
            </a:r>
            <a:r>
              <a:rPr lang="es-ES" dirty="0" smtClean="0"/>
              <a:t> </a:t>
            </a:r>
            <a:r>
              <a:rPr lang="es-ES" dirty="0" err="1" smtClean="0"/>
              <a:t>size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18" name="17 CuadroTexto"/>
          <p:cNvSpPr txBox="1"/>
          <p:nvPr/>
        </p:nvSpPr>
        <p:spPr>
          <a:xfrm>
            <a:off x="4599756" y="6215682"/>
            <a:ext cx="4220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OR = 3.50; p = .000</a:t>
            </a:r>
            <a:endParaRPr lang="es-ES" dirty="0"/>
          </a:p>
        </p:txBody>
      </p:sp>
      <p:sp>
        <p:nvSpPr>
          <p:cNvPr id="19" name="18 Rectángulo redondeado"/>
          <p:cNvSpPr/>
          <p:nvPr/>
        </p:nvSpPr>
        <p:spPr>
          <a:xfrm>
            <a:off x="6804248" y="2492896"/>
            <a:ext cx="1008112" cy="432048"/>
          </a:xfrm>
          <a:prstGeom prst="round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630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332656"/>
            <a:ext cx="7272808" cy="990600"/>
          </a:xfrm>
        </p:spPr>
        <p:txBody>
          <a:bodyPr>
            <a:noAutofit/>
          </a:bodyPr>
          <a:lstStyle/>
          <a:p>
            <a:pPr eaLnBrk="1" hangingPunct="1"/>
            <a:r>
              <a:rPr lang="es-ES" altLang="es-ES" dirty="0" smtClean="0"/>
              <a:t>Funciones cerebrales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944" y="1988840"/>
            <a:ext cx="5796136" cy="4347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3 Conector recto"/>
          <p:cNvCxnSpPr/>
          <p:nvPr/>
        </p:nvCxnSpPr>
        <p:spPr>
          <a:xfrm>
            <a:off x="467544" y="1412776"/>
            <a:ext cx="813690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054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39552" y="260648"/>
            <a:ext cx="8153400" cy="13020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s-ES" altLang="es-ES" sz="3500" dirty="0" smtClean="0">
                <a:solidFill>
                  <a:schemeClr val="bg1"/>
                </a:solidFill>
              </a:rPr>
              <a:t>IOWA GAMBLING TASK</a:t>
            </a:r>
          </a:p>
          <a:p>
            <a:pPr marL="45720" indent="0" algn="ctr">
              <a:buNone/>
            </a:pPr>
            <a:r>
              <a:rPr lang="es-ES" sz="2600" dirty="0" err="1">
                <a:solidFill>
                  <a:schemeClr val="bg1">
                    <a:lumMod val="85000"/>
                  </a:schemeClr>
                </a:solidFill>
              </a:rPr>
              <a:t>Predictive</a:t>
            </a:r>
            <a:r>
              <a:rPr lang="es-ES" sz="2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s-ES" sz="2600" dirty="0" err="1">
                <a:solidFill>
                  <a:schemeClr val="bg1">
                    <a:lumMod val="85000"/>
                  </a:schemeClr>
                </a:solidFill>
              </a:rPr>
              <a:t>validity</a:t>
            </a:r>
            <a:r>
              <a:rPr lang="es-ES" sz="2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s-ES" sz="2600" dirty="0" err="1">
                <a:solidFill>
                  <a:schemeClr val="bg1">
                    <a:lumMod val="85000"/>
                  </a:schemeClr>
                </a:solidFill>
              </a:rPr>
              <a:t>for</a:t>
            </a:r>
            <a:r>
              <a:rPr lang="es-ES" sz="2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s-ES" sz="2600" dirty="0" err="1" smtClean="0">
                <a:solidFill>
                  <a:schemeClr val="bg1">
                    <a:lumMod val="85000"/>
                  </a:schemeClr>
                </a:solidFill>
              </a:rPr>
              <a:t>relapse</a:t>
            </a:r>
            <a:r>
              <a:rPr lang="es-ES" sz="2600" dirty="0" smtClean="0">
                <a:solidFill>
                  <a:schemeClr val="bg1">
                    <a:lumMod val="85000"/>
                  </a:schemeClr>
                </a:solidFill>
              </a:rPr>
              <a:t> (1 </a:t>
            </a:r>
            <a:r>
              <a:rPr lang="es-ES" sz="2600" dirty="0" err="1" smtClean="0">
                <a:solidFill>
                  <a:schemeClr val="bg1">
                    <a:lumMod val="85000"/>
                  </a:schemeClr>
                </a:solidFill>
              </a:rPr>
              <a:t>year</a:t>
            </a:r>
            <a:r>
              <a:rPr lang="es-ES" sz="2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s-ES" sz="2600" dirty="0" err="1" smtClean="0">
                <a:solidFill>
                  <a:schemeClr val="bg1">
                    <a:lumMod val="85000"/>
                  </a:schemeClr>
                </a:solidFill>
              </a:rPr>
              <a:t>follow</a:t>
            </a:r>
            <a:r>
              <a:rPr lang="es-ES" sz="2600" dirty="0" smtClean="0">
                <a:solidFill>
                  <a:schemeClr val="bg1">
                    <a:lumMod val="85000"/>
                  </a:schemeClr>
                </a:solidFill>
              </a:rPr>
              <a:t>-up)</a:t>
            </a:r>
          </a:p>
          <a:p>
            <a:pPr marL="45720" indent="0" algn="ctr">
              <a:buNone/>
            </a:pPr>
            <a:r>
              <a:rPr lang="es-ES" sz="2600" dirty="0" err="1" smtClean="0">
                <a:solidFill>
                  <a:schemeClr val="bg1">
                    <a:lumMod val="85000"/>
                  </a:schemeClr>
                </a:solidFill>
              </a:rPr>
              <a:t>Cut</a:t>
            </a:r>
            <a:r>
              <a:rPr lang="es-ES" sz="2600" dirty="0" smtClean="0">
                <a:solidFill>
                  <a:schemeClr val="bg1">
                    <a:lumMod val="85000"/>
                  </a:schemeClr>
                </a:solidFill>
              </a:rPr>
              <a:t>-off &lt; 0</a:t>
            </a:r>
            <a:endParaRPr lang="es-ES" altLang="es-ES" sz="26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45720" indent="0" algn="ctr">
              <a:buNone/>
            </a:pPr>
            <a:endParaRPr lang="es-ES" altLang="es-ES" sz="28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971608"/>
              </p:ext>
            </p:extLst>
          </p:nvPr>
        </p:nvGraphicFramePr>
        <p:xfrm>
          <a:off x="979848" y="2060848"/>
          <a:ext cx="7272808" cy="4320480"/>
        </p:xfrm>
        <a:graphic>
          <a:graphicData uri="http://schemas.openxmlformats.org/drawingml/2006/table">
            <a:tbl>
              <a:tblPr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760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marL="144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0" dirty="0" err="1">
                          <a:effectLst/>
                          <a:latin typeface="+mj-lt"/>
                        </a:rPr>
                        <a:t>Correctly</a:t>
                      </a:r>
                      <a:r>
                        <a:rPr lang="es-ES" sz="2400" b="0" dirty="0">
                          <a:effectLst/>
                          <a:latin typeface="+mj-lt"/>
                        </a:rPr>
                        <a:t> </a:t>
                      </a:r>
                      <a:r>
                        <a:rPr lang="es-ES" sz="2400" b="0" dirty="0" err="1">
                          <a:effectLst/>
                          <a:latin typeface="+mj-lt"/>
                        </a:rPr>
                        <a:t>classified</a:t>
                      </a:r>
                      <a:r>
                        <a:rPr lang="es-ES" sz="2400" b="0" dirty="0">
                          <a:effectLst/>
                          <a:latin typeface="+mj-lt"/>
                        </a:rPr>
                        <a:t> (</a:t>
                      </a:r>
                      <a:r>
                        <a:rPr lang="es-ES" sz="2400" b="0" dirty="0" err="1">
                          <a:effectLst/>
                          <a:latin typeface="+mj-lt"/>
                        </a:rPr>
                        <a:t>Predictive</a:t>
                      </a:r>
                      <a:r>
                        <a:rPr lang="es-ES" sz="2400" b="0" dirty="0">
                          <a:effectLst/>
                          <a:latin typeface="+mj-lt"/>
                        </a:rPr>
                        <a:t> </a:t>
                      </a:r>
                      <a:r>
                        <a:rPr lang="es-ES" sz="2400" b="0" dirty="0" err="1">
                          <a:effectLst/>
                          <a:latin typeface="+mj-lt"/>
                        </a:rPr>
                        <a:t>Efficiency</a:t>
                      </a:r>
                      <a:r>
                        <a:rPr lang="es-ES" sz="2400" b="0" dirty="0">
                          <a:effectLst/>
                          <a:latin typeface="+mj-lt"/>
                        </a:rPr>
                        <a:t>)</a:t>
                      </a:r>
                      <a:endParaRPr lang="es-ES" sz="24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0" dirty="0" smtClean="0">
                          <a:effectLst/>
                          <a:latin typeface="+mj-lt"/>
                        </a:rPr>
                        <a:t>88.3</a:t>
                      </a:r>
                      <a:r>
                        <a:rPr lang="es-ES" sz="2400" b="0" dirty="0">
                          <a:effectLst/>
                          <a:latin typeface="+mj-lt"/>
                        </a:rPr>
                        <a:t>%</a:t>
                      </a:r>
                      <a:endParaRPr lang="es-ES" sz="24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marL="144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0" dirty="0" err="1">
                          <a:effectLst/>
                          <a:latin typeface="+mj-lt"/>
                        </a:rPr>
                        <a:t>Sensitivity</a:t>
                      </a:r>
                      <a:endParaRPr lang="es-ES" sz="24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0" dirty="0" smtClean="0">
                          <a:effectLst/>
                          <a:latin typeface="+mj-lt"/>
                        </a:rPr>
                        <a:t>90.0</a:t>
                      </a:r>
                      <a:r>
                        <a:rPr lang="es-ES" sz="2400" b="0" dirty="0">
                          <a:effectLst/>
                          <a:latin typeface="+mj-lt"/>
                        </a:rPr>
                        <a:t>%</a:t>
                      </a:r>
                      <a:endParaRPr lang="es-ES" sz="24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marL="144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0" dirty="0" err="1">
                          <a:effectLst/>
                          <a:latin typeface="+mj-lt"/>
                        </a:rPr>
                        <a:t>Specificity</a:t>
                      </a:r>
                      <a:endParaRPr lang="es-ES" sz="24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0" dirty="0" smtClean="0">
                          <a:effectLst/>
                          <a:latin typeface="+mj-lt"/>
                        </a:rPr>
                        <a:t>86.7</a:t>
                      </a:r>
                      <a:r>
                        <a:rPr lang="es-ES" sz="2400" b="0" dirty="0">
                          <a:effectLst/>
                          <a:latin typeface="+mj-lt"/>
                        </a:rPr>
                        <a:t>%</a:t>
                      </a:r>
                      <a:endParaRPr lang="es-ES" sz="24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marL="144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0" dirty="0">
                          <a:effectLst/>
                          <a:latin typeface="+mj-lt"/>
                        </a:rPr>
                        <a:t>Positive </a:t>
                      </a:r>
                      <a:r>
                        <a:rPr lang="es-ES" sz="2400" b="0" dirty="0" err="1">
                          <a:effectLst/>
                          <a:latin typeface="+mj-lt"/>
                        </a:rPr>
                        <a:t>Predictive</a:t>
                      </a:r>
                      <a:r>
                        <a:rPr lang="es-ES" sz="2400" b="0" dirty="0">
                          <a:effectLst/>
                          <a:latin typeface="+mj-lt"/>
                        </a:rPr>
                        <a:t> </a:t>
                      </a:r>
                      <a:r>
                        <a:rPr lang="es-ES" sz="2400" b="0" dirty="0" err="1">
                          <a:effectLst/>
                          <a:latin typeface="+mj-lt"/>
                        </a:rPr>
                        <a:t>Value</a:t>
                      </a:r>
                      <a:r>
                        <a:rPr lang="es-ES" sz="2400" b="0" dirty="0">
                          <a:effectLst/>
                          <a:latin typeface="+mj-lt"/>
                        </a:rPr>
                        <a:t> (PPV)</a:t>
                      </a:r>
                      <a:endParaRPr lang="es-ES" sz="24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0" dirty="0" smtClean="0">
                          <a:effectLst/>
                          <a:latin typeface="+mj-lt"/>
                        </a:rPr>
                        <a:t>87.1</a:t>
                      </a:r>
                      <a:r>
                        <a:rPr lang="es-ES" sz="2400" b="0" dirty="0">
                          <a:effectLst/>
                          <a:latin typeface="+mj-lt"/>
                        </a:rPr>
                        <a:t>%</a:t>
                      </a:r>
                      <a:endParaRPr lang="es-ES" sz="24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marL="144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0" dirty="0" err="1">
                          <a:effectLst/>
                          <a:latin typeface="+mj-lt"/>
                        </a:rPr>
                        <a:t>Negative</a:t>
                      </a:r>
                      <a:r>
                        <a:rPr lang="es-ES" sz="2400" b="0" dirty="0">
                          <a:effectLst/>
                          <a:latin typeface="+mj-lt"/>
                        </a:rPr>
                        <a:t> </a:t>
                      </a:r>
                      <a:r>
                        <a:rPr lang="es-ES" sz="2400" b="0" dirty="0" err="1">
                          <a:effectLst/>
                          <a:latin typeface="+mj-lt"/>
                        </a:rPr>
                        <a:t>Predictive</a:t>
                      </a:r>
                      <a:r>
                        <a:rPr lang="es-ES" sz="2400" b="0" dirty="0">
                          <a:effectLst/>
                          <a:latin typeface="+mj-lt"/>
                        </a:rPr>
                        <a:t> </a:t>
                      </a:r>
                      <a:r>
                        <a:rPr lang="es-ES" sz="2400" b="0" dirty="0" err="1">
                          <a:effectLst/>
                          <a:latin typeface="+mj-lt"/>
                        </a:rPr>
                        <a:t>Value</a:t>
                      </a:r>
                      <a:r>
                        <a:rPr lang="es-ES" sz="2400" b="0" dirty="0">
                          <a:effectLst/>
                          <a:latin typeface="+mj-lt"/>
                        </a:rPr>
                        <a:t> (NPV)</a:t>
                      </a:r>
                      <a:endParaRPr lang="es-ES" sz="24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0" dirty="0" smtClean="0">
                          <a:effectLst/>
                          <a:latin typeface="+mj-lt"/>
                        </a:rPr>
                        <a:t>89.7</a:t>
                      </a:r>
                      <a:r>
                        <a:rPr lang="es-ES" sz="2400" b="0" dirty="0">
                          <a:effectLst/>
                          <a:latin typeface="+mj-lt"/>
                        </a:rPr>
                        <a:t>%</a:t>
                      </a:r>
                      <a:endParaRPr lang="es-ES" sz="24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097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DYSEXECUTIVE QUESTIONNAIRE (DEX)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664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80999" y="1719071"/>
            <a:ext cx="8295457" cy="2862057"/>
          </a:xfrm>
        </p:spPr>
        <p:txBody>
          <a:bodyPr>
            <a:normAutofit/>
          </a:bodyPr>
          <a:lstStyle/>
          <a:p>
            <a:pPr algn="just">
              <a:lnSpc>
                <a:spcPct val="114000"/>
              </a:lnSpc>
              <a:spcAft>
                <a:spcPts val="1200"/>
              </a:spcAft>
            </a:pPr>
            <a:r>
              <a:rPr lang="en-US" dirty="0"/>
              <a:t>The DEX (self-report </a:t>
            </a:r>
            <a:r>
              <a:rPr lang="en-US" dirty="0" smtClean="0"/>
              <a:t>version</a:t>
            </a:r>
            <a:r>
              <a:rPr lang="en-US" dirty="0"/>
              <a:t>) is a 20-item questionnaire that supplements the Behavioral Assessment of the </a:t>
            </a:r>
            <a:r>
              <a:rPr lang="en-US" dirty="0" err="1"/>
              <a:t>Dysexecutive</a:t>
            </a:r>
            <a:r>
              <a:rPr lang="en-US" dirty="0"/>
              <a:t> Syndrome (BADS: Wilson et al., 1996).</a:t>
            </a:r>
          </a:p>
          <a:p>
            <a:pPr algn="just">
              <a:lnSpc>
                <a:spcPct val="114000"/>
              </a:lnSpc>
              <a:spcAft>
                <a:spcPts val="1200"/>
              </a:spcAft>
            </a:pPr>
            <a:r>
              <a:rPr lang="en-US" dirty="0"/>
              <a:t>DEX assess four areas of functioning associated with executive difficulties: emotional and personality changes, motivational changes, behavioral changes, and cognitive changes.</a:t>
            </a:r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dysexecutive</a:t>
            </a:r>
            <a:r>
              <a:rPr lang="es-ES" dirty="0"/>
              <a:t> </a:t>
            </a:r>
            <a:r>
              <a:rPr lang="es-ES" dirty="0" err="1" smtClean="0"/>
              <a:t>questionnaire</a:t>
            </a:r>
            <a:r>
              <a:rPr lang="es-ES" dirty="0" smtClean="0"/>
              <a:t> (</a:t>
            </a:r>
            <a:r>
              <a:rPr lang="es-ES" dirty="0" err="1" smtClean="0"/>
              <a:t>dex</a:t>
            </a:r>
            <a:r>
              <a:rPr lang="es-ES" dirty="0" smtClean="0"/>
              <a:t>)</a:t>
            </a:r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901272"/>
              </p:ext>
            </p:extLst>
          </p:nvPr>
        </p:nvGraphicFramePr>
        <p:xfrm>
          <a:off x="2051720" y="4365104"/>
          <a:ext cx="5256584" cy="2088001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6385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u="none" strike="noStrike" dirty="0">
                          <a:effectLst/>
                        </a:rPr>
                        <a:t>DEX score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u="none" strike="noStrike">
                          <a:effectLst/>
                        </a:rPr>
                        <a:t>Severity of symptoms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404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u="none" strike="noStrike" dirty="0">
                          <a:effectLst/>
                        </a:rPr>
                        <a:t>&lt; 20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u="none" strike="noStrike" dirty="0" err="1">
                          <a:effectLst/>
                        </a:rPr>
                        <a:t>None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404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u="none" strike="noStrike" dirty="0">
                          <a:effectLst/>
                        </a:rPr>
                        <a:t>21-28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u="none" strike="noStrike" dirty="0" err="1">
                          <a:effectLst/>
                        </a:rPr>
                        <a:t>Mild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404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u="none" strike="noStrike" dirty="0">
                          <a:effectLst/>
                        </a:rPr>
                        <a:t>29-36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u="none" strike="noStrike" dirty="0" err="1">
                          <a:effectLst/>
                        </a:rPr>
                        <a:t>Moderate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404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u="none" strike="noStrike" dirty="0">
                          <a:effectLst/>
                        </a:rPr>
                        <a:t>&gt; 36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u="none" strike="noStrike" dirty="0" err="1">
                          <a:effectLst/>
                        </a:rPr>
                        <a:t>Strong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916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contenido"/>
          <p:cNvSpPr>
            <a:spLocks noGrp="1"/>
          </p:cNvSpPr>
          <p:nvPr>
            <p:ph sz="half" idx="1"/>
          </p:nvPr>
        </p:nvSpPr>
        <p:spPr>
          <a:xfrm>
            <a:off x="457200" y="1925804"/>
            <a:ext cx="4038600" cy="4407408"/>
          </a:xfrm>
        </p:spPr>
        <p:txBody>
          <a:bodyPr/>
          <a:lstStyle/>
          <a:p>
            <a:r>
              <a:rPr lang="es-ES" b="1" dirty="0"/>
              <a:t>Gender:</a:t>
            </a:r>
          </a:p>
          <a:p>
            <a:pPr lvl="1"/>
            <a:r>
              <a:rPr lang="es-ES" dirty="0"/>
              <a:t>Ratio (M:F): 3:2</a:t>
            </a:r>
          </a:p>
          <a:p>
            <a:pPr lvl="1"/>
            <a:r>
              <a:rPr lang="es-ES" dirty="0" err="1"/>
              <a:t>Male</a:t>
            </a:r>
            <a:r>
              <a:rPr lang="es-ES" dirty="0"/>
              <a:t>: 93 (62%)</a:t>
            </a:r>
          </a:p>
          <a:p>
            <a:pPr lvl="1">
              <a:spcAft>
                <a:spcPts val="2400"/>
              </a:spcAft>
            </a:pPr>
            <a:r>
              <a:rPr lang="es-ES" dirty="0" err="1"/>
              <a:t>Female</a:t>
            </a:r>
            <a:r>
              <a:rPr lang="es-ES" dirty="0"/>
              <a:t>: 57 (38%)</a:t>
            </a:r>
          </a:p>
          <a:p>
            <a:pPr marL="514350" indent="-457200"/>
            <a:r>
              <a:rPr lang="es-ES" b="1" dirty="0" err="1"/>
              <a:t>Type</a:t>
            </a:r>
            <a:r>
              <a:rPr lang="es-ES" b="1" dirty="0"/>
              <a:t> (Babor):</a:t>
            </a:r>
          </a:p>
          <a:p>
            <a:pPr marL="914400" lvl="1" indent="-457200"/>
            <a:r>
              <a:rPr lang="es-ES" dirty="0" err="1"/>
              <a:t>Type</a:t>
            </a:r>
            <a:r>
              <a:rPr lang="es-ES" dirty="0"/>
              <a:t> A: 98 (65.3%)</a:t>
            </a:r>
          </a:p>
          <a:p>
            <a:pPr marL="914400" lvl="1" indent="-457200">
              <a:spcAft>
                <a:spcPts val="2400"/>
              </a:spcAft>
            </a:pPr>
            <a:r>
              <a:rPr lang="es-ES" dirty="0" err="1"/>
              <a:t>Type</a:t>
            </a:r>
            <a:r>
              <a:rPr lang="es-ES" dirty="0"/>
              <a:t> B: 52 (34.7</a:t>
            </a:r>
            <a:r>
              <a:rPr lang="es-ES" dirty="0" smtClean="0"/>
              <a:t>%)</a:t>
            </a:r>
            <a:endParaRPr lang="es-ES" dirty="0"/>
          </a:p>
        </p:txBody>
      </p:sp>
      <p:sp>
        <p:nvSpPr>
          <p:cNvPr id="9" name="8 Marcador de contenido"/>
          <p:cNvSpPr>
            <a:spLocks noGrp="1"/>
          </p:cNvSpPr>
          <p:nvPr>
            <p:ph sz="half" idx="2"/>
          </p:nvPr>
        </p:nvSpPr>
        <p:spPr>
          <a:xfrm>
            <a:off x="4648200" y="1925804"/>
            <a:ext cx="4244280" cy="4407408"/>
          </a:xfrm>
        </p:spPr>
        <p:txBody>
          <a:bodyPr/>
          <a:lstStyle/>
          <a:p>
            <a:r>
              <a:rPr lang="es-ES" b="1" dirty="0" err="1" smtClean="0"/>
              <a:t>Severe</a:t>
            </a:r>
            <a:r>
              <a:rPr lang="es-ES" b="1" dirty="0" smtClean="0"/>
              <a:t> Dysexecutive </a:t>
            </a:r>
            <a:r>
              <a:rPr lang="es-ES" b="1" dirty="0" err="1" smtClean="0"/>
              <a:t>Syndrome</a:t>
            </a:r>
            <a:r>
              <a:rPr lang="es-ES" b="1" dirty="0" smtClean="0"/>
              <a:t> (basal)*:</a:t>
            </a:r>
          </a:p>
          <a:p>
            <a:pPr lvl="1"/>
            <a:r>
              <a:rPr lang="es-ES" dirty="0" smtClean="0"/>
              <a:t>Yes: 49 (32.7%)</a:t>
            </a:r>
          </a:p>
          <a:p>
            <a:pPr lvl="1"/>
            <a:r>
              <a:rPr lang="es-ES" dirty="0" smtClean="0"/>
              <a:t>No: 101 (67.3%)</a:t>
            </a:r>
          </a:p>
          <a:p>
            <a:pPr>
              <a:spcBef>
                <a:spcPts val="2400"/>
              </a:spcBef>
            </a:pPr>
            <a:r>
              <a:rPr lang="es-ES" b="1" dirty="0" err="1" smtClean="0"/>
              <a:t>Outcome</a:t>
            </a:r>
            <a:r>
              <a:rPr lang="es-ES" b="1" dirty="0" smtClean="0"/>
              <a:t> </a:t>
            </a:r>
            <a:r>
              <a:rPr lang="es-ES" b="1" dirty="0"/>
              <a:t>1-year:</a:t>
            </a:r>
          </a:p>
          <a:p>
            <a:pPr lvl="1"/>
            <a:r>
              <a:rPr lang="es-ES" dirty="0" err="1"/>
              <a:t>Abstinence</a:t>
            </a:r>
            <a:r>
              <a:rPr lang="es-ES" dirty="0"/>
              <a:t>: 82 (54.7%)</a:t>
            </a:r>
          </a:p>
          <a:p>
            <a:pPr lvl="1"/>
            <a:r>
              <a:rPr lang="es-ES" dirty="0" err="1"/>
              <a:t>Relapse</a:t>
            </a:r>
            <a:r>
              <a:rPr lang="es-ES" dirty="0"/>
              <a:t>: 68 (45.3%)</a:t>
            </a:r>
          </a:p>
          <a:p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600" dirty="0" smtClean="0"/>
              <a:t>SAMPLE CHARACTERISTICS</a:t>
            </a:r>
            <a:br>
              <a:rPr lang="es-ES" sz="3600" dirty="0" smtClean="0"/>
            </a:br>
            <a:r>
              <a:rPr lang="es-ES" sz="3100" dirty="0" smtClean="0"/>
              <a:t>(n = 150)</a:t>
            </a:r>
            <a:endParaRPr lang="es-ES" sz="31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83568" y="6021288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* </a:t>
            </a:r>
            <a:r>
              <a:rPr lang="es-ES" dirty="0" err="1" smtClean="0"/>
              <a:t>Severe</a:t>
            </a:r>
            <a:r>
              <a:rPr lang="es-ES" dirty="0" smtClean="0"/>
              <a:t> </a:t>
            </a:r>
            <a:r>
              <a:rPr lang="en-US" dirty="0" err="1" smtClean="0"/>
              <a:t>Dysexecutive</a:t>
            </a:r>
            <a:r>
              <a:rPr lang="en-US" dirty="0" smtClean="0"/>
              <a:t> Syndrome</a:t>
            </a:r>
            <a:r>
              <a:rPr lang="es-ES" dirty="0" smtClean="0"/>
              <a:t>: DEX score &gt; 36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5196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9483460"/>
              </p:ext>
            </p:extLst>
          </p:nvPr>
        </p:nvGraphicFramePr>
        <p:xfrm>
          <a:off x="381000" y="1719263"/>
          <a:ext cx="8407400" cy="440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600" dirty="0" smtClean="0"/>
              <a:t>RELAPSE RATES</a:t>
            </a:r>
            <a:br>
              <a:rPr lang="es-ES" sz="3600" dirty="0" smtClean="0"/>
            </a:br>
            <a:r>
              <a:rPr lang="es-ES" sz="3100" cap="none" dirty="0" err="1" smtClean="0"/>
              <a:t>Babor’s</a:t>
            </a:r>
            <a:r>
              <a:rPr lang="es-ES" sz="3100" cap="none" dirty="0" smtClean="0"/>
              <a:t> </a:t>
            </a:r>
            <a:r>
              <a:rPr lang="es-ES" sz="3100" cap="none" dirty="0" err="1" smtClean="0"/>
              <a:t>tipology</a:t>
            </a:r>
            <a:endParaRPr lang="es-ES" sz="3600" dirty="0"/>
          </a:p>
        </p:txBody>
      </p:sp>
      <p:sp>
        <p:nvSpPr>
          <p:cNvPr id="6" name="5 CuadroTexto"/>
          <p:cNvSpPr txBox="1"/>
          <p:nvPr/>
        </p:nvSpPr>
        <p:spPr>
          <a:xfrm>
            <a:off x="7164288" y="608400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p</a:t>
            </a:r>
            <a:r>
              <a:rPr lang="es-ES" dirty="0" smtClean="0"/>
              <a:t> &lt; .000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2515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2210809"/>
              </p:ext>
            </p:extLst>
          </p:nvPr>
        </p:nvGraphicFramePr>
        <p:xfrm>
          <a:off x="381000" y="1719263"/>
          <a:ext cx="8407400" cy="440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600" dirty="0" err="1" smtClean="0"/>
              <a:t>Severe</a:t>
            </a:r>
            <a:r>
              <a:rPr lang="es-ES" sz="3600" dirty="0" smtClean="0"/>
              <a:t> Dysexecutive </a:t>
            </a:r>
            <a:r>
              <a:rPr lang="es-ES" sz="3600" dirty="0" err="1" smtClean="0"/>
              <a:t>Syndrome</a:t>
            </a:r>
            <a:r>
              <a:rPr lang="es-ES" sz="3600" dirty="0" smtClean="0"/>
              <a:t/>
            </a:r>
            <a:br>
              <a:rPr lang="es-ES" sz="3600" dirty="0" smtClean="0"/>
            </a:br>
            <a:r>
              <a:rPr lang="es-ES" sz="3100" cap="none" dirty="0" err="1" smtClean="0"/>
              <a:t>Prevalence</a:t>
            </a:r>
            <a:r>
              <a:rPr lang="es-ES" sz="3100" cap="none" dirty="0" smtClean="0"/>
              <a:t> </a:t>
            </a:r>
            <a:r>
              <a:rPr lang="es-ES" sz="3100" cap="none" dirty="0" err="1" smtClean="0"/>
              <a:t>by</a:t>
            </a:r>
            <a:r>
              <a:rPr lang="es-ES" sz="3100" cap="none" dirty="0" smtClean="0"/>
              <a:t> </a:t>
            </a:r>
            <a:r>
              <a:rPr lang="es-ES" sz="3100" cap="none" dirty="0" err="1" smtClean="0"/>
              <a:t>alcoholism</a:t>
            </a:r>
            <a:r>
              <a:rPr lang="es-ES" sz="3100" cap="none" dirty="0" smtClean="0"/>
              <a:t> </a:t>
            </a:r>
            <a:r>
              <a:rPr lang="es-ES" sz="3100" cap="none" dirty="0" err="1" smtClean="0"/>
              <a:t>type</a:t>
            </a:r>
            <a:endParaRPr lang="es-ES" sz="3600" dirty="0"/>
          </a:p>
        </p:txBody>
      </p:sp>
      <p:sp>
        <p:nvSpPr>
          <p:cNvPr id="6" name="5 CuadroTexto"/>
          <p:cNvSpPr txBox="1"/>
          <p:nvPr/>
        </p:nvSpPr>
        <p:spPr>
          <a:xfrm>
            <a:off x="7164288" y="608400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p</a:t>
            </a:r>
            <a:r>
              <a:rPr lang="es-ES" dirty="0" smtClean="0"/>
              <a:t> &lt; .000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323528" y="622802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No </a:t>
            </a:r>
            <a:r>
              <a:rPr lang="es-ES" dirty="0" err="1" smtClean="0"/>
              <a:t>gender</a:t>
            </a:r>
            <a:r>
              <a:rPr lang="es-ES" dirty="0" smtClean="0"/>
              <a:t> </a:t>
            </a:r>
            <a:r>
              <a:rPr lang="es-ES" dirty="0" err="1" smtClean="0"/>
              <a:t>differences</a:t>
            </a:r>
            <a:r>
              <a:rPr lang="es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3973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2750929"/>
              </p:ext>
            </p:extLst>
          </p:nvPr>
        </p:nvGraphicFramePr>
        <p:xfrm>
          <a:off x="381000" y="1719263"/>
          <a:ext cx="8407400" cy="440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600" dirty="0" smtClean="0"/>
              <a:t>Alcohol </a:t>
            </a:r>
            <a:r>
              <a:rPr lang="es-ES" sz="3600" dirty="0" err="1" smtClean="0"/>
              <a:t>relapse</a:t>
            </a:r>
            <a:r>
              <a:rPr lang="es-ES" sz="3600" dirty="0" smtClean="0"/>
              <a:t> </a:t>
            </a:r>
            <a:r>
              <a:rPr lang="es-ES" sz="3600" dirty="0" err="1" smtClean="0"/>
              <a:t>rates</a:t>
            </a:r>
            <a:r>
              <a:rPr lang="es-ES" sz="3600" dirty="0" smtClean="0"/>
              <a:t/>
            </a:r>
            <a:br>
              <a:rPr lang="es-ES" sz="3600" dirty="0" smtClean="0"/>
            </a:br>
            <a:r>
              <a:rPr lang="es-ES" sz="3100" cap="none" dirty="0" smtClean="0"/>
              <a:t>1 </a:t>
            </a:r>
            <a:r>
              <a:rPr lang="es-ES" sz="3100" cap="none" dirty="0" err="1" smtClean="0"/>
              <a:t>year</a:t>
            </a:r>
            <a:r>
              <a:rPr lang="es-ES" sz="3100" cap="none" dirty="0" smtClean="0"/>
              <a:t> </a:t>
            </a:r>
            <a:r>
              <a:rPr lang="es-ES" sz="3100" cap="none" dirty="0" err="1" smtClean="0"/>
              <a:t>follow</a:t>
            </a:r>
            <a:r>
              <a:rPr lang="es-ES" sz="3100" cap="none" dirty="0" smtClean="0"/>
              <a:t>-up</a:t>
            </a:r>
            <a:endParaRPr lang="es-ES" sz="3600" dirty="0"/>
          </a:p>
        </p:txBody>
      </p:sp>
      <p:sp>
        <p:nvSpPr>
          <p:cNvPr id="6" name="5 CuadroTexto"/>
          <p:cNvSpPr txBox="1"/>
          <p:nvPr/>
        </p:nvSpPr>
        <p:spPr>
          <a:xfrm>
            <a:off x="7164288" y="608400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p</a:t>
            </a:r>
            <a:r>
              <a:rPr lang="es-ES" dirty="0" smtClean="0"/>
              <a:t> = .043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0990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CONCLUSIONS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7008773"/>
              </p:ext>
            </p:extLst>
          </p:nvPr>
        </p:nvGraphicFramePr>
        <p:xfrm>
          <a:off x="323528" y="1974428"/>
          <a:ext cx="8407400" cy="440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53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es-ES" baseline="-250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dirty="0" smtClean="0"/>
              <a:t>La diana prefrontal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6884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93" y="1772816"/>
            <a:ext cx="7313613" cy="4711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3 Título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</p:spPr>
        <p:txBody>
          <a:bodyPr>
            <a:normAutofit/>
          </a:bodyPr>
          <a:lstStyle/>
          <a:p>
            <a:r>
              <a:rPr lang="es-ES" sz="3200" dirty="0" err="1" smtClean="0">
                <a:cs typeface="Calibri" panose="020F0502020204030204" pitchFamily="34" charset="0"/>
              </a:rPr>
              <a:t>Neuromodulación</a:t>
            </a:r>
            <a:r>
              <a:rPr lang="es-ES" sz="3200" dirty="0" smtClean="0">
                <a:cs typeface="Calibri" panose="020F0502020204030204" pitchFamily="34" charset="0"/>
              </a:rPr>
              <a:t>: </a:t>
            </a:r>
            <a:r>
              <a:rPr lang="es-ES" sz="3200" dirty="0" err="1" smtClean="0">
                <a:cs typeface="Calibri" panose="020F0502020204030204" pitchFamily="34" charset="0"/>
              </a:rPr>
              <a:t>tDCS</a:t>
            </a:r>
            <a:endParaRPr lang="es-ES" sz="32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73215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3" y="231229"/>
            <a:ext cx="7886700" cy="1325563"/>
          </a:xfrm>
        </p:spPr>
        <p:txBody>
          <a:bodyPr>
            <a:normAutofit/>
          </a:bodyPr>
          <a:lstStyle/>
          <a:p>
            <a:r>
              <a:rPr lang="es-ES" dirty="0" smtClean="0"/>
              <a:t>Impulsividad y consumo de drogas</a:t>
            </a:r>
            <a:endParaRPr lang="es-E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2007798"/>
            <a:ext cx="7993261" cy="1739875"/>
          </a:xfrm>
        </p:spPr>
        <p:txBody>
          <a:bodyPr>
            <a:noAutofit/>
          </a:bodyPr>
          <a:lstStyle/>
          <a:p>
            <a:pPr marL="435600" indent="-360000" algn="just" eaLnBrk="1" fontAlgn="auto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"/>
              <a:defRPr/>
            </a:pPr>
            <a:r>
              <a:rPr lang="es-ES_tradnl" sz="2400" dirty="0" smtClean="0">
                <a:latin typeface="Calibri" panose="020F0502020204030204" pitchFamily="34" charset="0"/>
              </a:rPr>
              <a:t>Modelo de </a:t>
            </a:r>
            <a:r>
              <a:rPr lang="es-ES_tradnl" sz="2400" dirty="0" err="1" smtClean="0">
                <a:latin typeface="Calibri" panose="020F0502020204030204" pitchFamily="34" charset="0"/>
              </a:rPr>
              <a:t>Antoine</a:t>
            </a:r>
            <a:r>
              <a:rPr lang="es-ES_tradnl" sz="2400" dirty="0" smtClean="0">
                <a:latin typeface="Calibri" panose="020F0502020204030204" pitchFamily="34" charset="0"/>
              </a:rPr>
              <a:t> </a:t>
            </a:r>
            <a:r>
              <a:rPr lang="es-ES_tradnl" sz="2400" dirty="0" err="1" smtClean="0">
                <a:latin typeface="Calibri" panose="020F0502020204030204" pitchFamily="34" charset="0"/>
              </a:rPr>
              <a:t>Bechara</a:t>
            </a:r>
            <a:r>
              <a:rPr lang="es-ES_tradnl" sz="2400" dirty="0" smtClean="0">
                <a:latin typeface="Calibri" panose="020F0502020204030204" pitchFamily="34" charset="0"/>
              </a:rPr>
              <a:t>: </a:t>
            </a:r>
            <a:r>
              <a:rPr lang="es-ES_tradnl" sz="2400" i="1" dirty="0" smtClean="0">
                <a:latin typeface="Calibri" panose="020F0502020204030204" pitchFamily="34" charset="0"/>
              </a:rPr>
              <a:t>sistema impulsivo</a:t>
            </a:r>
            <a:r>
              <a:rPr lang="es-ES_tradnl" sz="2400" dirty="0" smtClean="0">
                <a:latin typeface="Calibri" panose="020F0502020204030204" pitchFamily="34" charset="0"/>
              </a:rPr>
              <a:t> y  </a:t>
            </a:r>
            <a:r>
              <a:rPr lang="es-ES_tradnl" sz="2400" i="1" dirty="0" smtClean="0">
                <a:latin typeface="Calibri" panose="020F0502020204030204" pitchFamily="34" charset="0"/>
              </a:rPr>
              <a:t>sistema reflexivo</a:t>
            </a:r>
            <a:r>
              <a:rPr lang="es-ES_tradnl" sz="2400" dirty="0" smtClean="0">
                <a:latin typeface="Calibri" panose="020F0502020204030204" pitchFamily="34" charset="0"/>
              </a:rPr>
              <a:t>. 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2779158" y="3284984"/>
            <a:ext cx="3620610" cy="2938507"/>
            <a:chOff x="3635896" y="4354286"/>
            <a:chExt cx="2955666" cy="2532742"/>
          </a:xfrm>
        </p:grpSpPr>
        <p:pic>
          <p:nvPicPr>
            <p:cNvPr id="4" name="Picture 3" descr="C:\Users\Bartolomé\AppData\Local\Microsoft\Windows\INetCache\IE\C6SJ3108\scales-of-justice[1]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4354286"/>
              <a:ext cx="2955666" cy="25327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1 CuadroTexto"/>
            <p:cNvSpPr txBox="1"/>
            <p:nvPr/>
          </p:nvSpPr>
          <p:spPr>
            <a:xfrm>
              <a:off x="3743908" y="5328269"/>
              <a:ext cx="13321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dirty="0" smtClean="0">
                  <a:latin typeface="Calibri" panose="020F0502020204030204" pitchFamily="34" charset="0"/>
                </a:rPr>
                <a:t>Sistema impulsivo</a:t>
              </a:r>
              <a:endParaRPr lang="es-ES" sz="1600" dirty="0">
                <a:latin typeface="Calibri" panose="020F0502020204030204" pitchFamily="34" charset="0"/>
              </a:endParaRPr>
            </a:p>
          </p:txBody>
        </p:sp>
        <p:sp>
          <p:nvSpPr>
            <p:cNvPr id="7" name="7 CuadroTexto"/>
            <p:cNvSpPr txBox="1"/>
            <p:nvPr/>
          </p:nvSpPr>
          <p:spPr>
            <a:xfrm>
              <a:off x="5184069" y="5302859"/>
              <a:ext cx="1231144" cy="504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dirty="0" smtClean="0">
                  <a:latin typeface="Calibri" panose="020F0502020204030204" pitchFamily="34" charset="0"/>
                </a:rPr>
                <a:t>Sistema reflexivo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782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err="1" smtClean="0">
                <a:cs typeface="Calibri" panose="020F0502020204030204" pitchFamily="34" charset="0"/>
              </a:rPr>
              <a:t>Neuromodulación</a:t>
            </a:r>
            <a:r>
              <a:rPr lang="es-ES" sz="3200" dirty="0" smtClean="0">
                <a:cs typeface="Calibri" panose="020F0502020204030204" pitchFamily="34" charset="0"/>
              </a:rPr>
              <a:t>: </a:t>
            </a:r>
            <a:r>
              <a:rPr lang="es-ES" sz="3200" dirty="0" err="1" smtClean="0">
                <a:cs typeface="Calibri" panose="020F0502020204030204" pitchFamily="34" charset="0"/>
              </a:rPr>
              <a:t>tDCS</a:t>
            </a:r>
            <a:endParaRPr lang="es-ES" sz="3200" dirty="0">
              <a:cs typeface="Calibri" panose="020F050202020403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81000" y="1700808"/>
            <a:ext cx="4623048" cy="4718304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es-E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Mecanismo de acción: aumento (ánodo) o disminución (cátodo) de la excitabilidad neuronal.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es-E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Corriente de baja densidad: 2 </a:t>
            </a:r>
            <a:r>
              <a:rPr lang="es-ES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</a:t>
            </a:r>
            <a:r>
              <a:rPr lang="es-E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/35 cm</a:t>
            </a:r>
            <a:r>
              <a:rPr lang="es-ES" sz="22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s-E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es-E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Limitaciones: profundidad (aprox. 2 cm) -&gt; córtex (diana apropiada en adicciones). Pérdida aproximada de corriente: 50%.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es-E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Ventajas: no </a:t>
            </a:r>
            <a:r>
              <a:rPr lang="es-ES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EAs</a:t>
            </a:r>
            <a:r>
              <a:rPr lang="es-E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y bajo coste.</a:t>
            </a:r>
            <a:endParaRPr lang="es-E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736" y="2132856"/>
            <a:ext cx="3526960" cy="3211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678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 Marcador de contenido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98"/>
          <a:stretch/>
        </p:blipFill>
        <p:spPr>
          <a:xfrm>
            <a:off x="755576" y="2411854"/>
            <a:ext cx="3720259" cy="2384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1 Marcador de contenido"/>
          <p:cNvPicPr>
            <a:picLocks noGrp="1" noChangeAspect="1"/>
          </p:cNvPicPr>
          <p:nvPr>
            <p:ph sz="quarter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96"/>
          <a:stretch/>
        </p:blipFill>
        <p:spPr>
          <a:xfrm>
            <a:off x="4860032" y="2384884"/>
            <a:ext cx="3720259" cy="2438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3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>
            <a:normAutofit/>
          </a:bodyPr>
          <a:lstStyle/>
          <a:p>
            <a:r>
              <a:rPr lang="es-ES" sz="3200" dirty="0" err="1" smtClean="0">
                <a:cs typeface="Calibri" panose="020F0502020204030204" pitchFamily="34" charset="0"/>
              </a:rPr>
              <a:t>Neuromodulación</a:t>
            </a:r>
            <a:r>
              <a:rPr lang="es-ES" sz="3200" dirty="0" smtClean="0">
                <a:cs typeface="Calibri" panose="020F0502020204030204" pitchFamily="34" charset="0"/>
              </a:rPr>
              <a:t>: </a:t>
            </a:r>
            <a:r>
              <a:rPr lang="es-ES" sz="3200" dirty="0" err="1" smtClean="0">
                <a:cs typeface="Calibri" panose="020F0502020204030204" pitchFamily="34" charset="0"/>
              </a:rPr>
              <a:t>tDCS</a:t>
            </a:r>
            <a:endParaRPr lang="es-ES" sz="32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7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T</a:t>
            </a:r>
            <a:r>
              <a:rPr lang="es-ES" sz="3200" dirty="0" smtClean="0"/>
              <a:t>DCS: </a:t>
            </a:r>
            <a:r>
              <a:rPr lang="es-ES" sz="3200" dirty="0" err="1" smtClean="0"/>
              <a:t>clinical</a:t>
            </a:r>
            <a:r>
              <a:rPr lang="es-ES" sz="3200" dirty="0" smtClean="0"/>
              <a:t> </a:t>
            </a:r>
            <a:r>
              <a:rPr lang="es-ES" sz="3200" dirty="0" err="1" smtClean="0"/>
              <a:t>application</a:t>
            </a:r>
            <a:endParaRPr lang="es-ES" sz="32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/>
          </p:nvPr>
        </p:nvGraphicFramePr>
        <p:xfrm>
          <a:off x="323528" y="1974428"/>
          <a:ext cx="8407400" cy="440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989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204864"/>
            <a:ext cx="6776555" cy="3240360"/>
          </a:xfrm>
          <a:prstGeom prst="rect">
            <a:avLst/>
          </a:prstGeom>
        </p:spPr>
      </p:pic>
      <p:sp>
        <p:nvSpPr>
          <p:cNvPr id="5" name="3 Título"/>
          <p:cNvSpPr>
            <a:spLocks noGrp="1"/>
          </p:cNvSpPr>
          <p:nvPr>
            <p:ph type="title"/>
          </p:nvPr>
        </p:nvSpPr>
        <p:spPr>
          <a:xfrm>
            <a:off x="539552" y="350168"/>
            <a:ext cx="8229600" cy="990600"/>
          </a:xfrm>
        </p:spPr>
        <p:txBody>
          <a:bodyPr>
            <a:normAutofit/>
          </a:bodyPr>
          <a:lstStyle/>
          <a:p>
            <a:r>
              <a:rPr lang="es-ES" sz="3200" dirty="0" smtClean="0"/>
              <a:t>Eficacia </a:t>
            </a:r>
            <a:r>
              <a:rPr lang="es-ES" sz="3200" dirty="0" err="1" smtClean="0"/>
              <a:t>tDCS</a:t>
            </a:r>
            <a:r>
              <a:rPr lang="es-ES" sz="3200" dirty="0" smtClean="0"/>
              <a:t>: seguimiento a 6 meses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382524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81370" y="332656"/>
            <a:ext cx="8381260" cy="1054394"/>
          </a:xfrm>
        </p:spPr>
        <p:txBody>
          <a:bodyPr>
            <a:normAutofit/>
          </a:bodyPr>
          <a:lstStyle/>
          <a:p>
            <a:r>
              <a:rPr lang="es-ES" sz="3200" dirty="0" smtClean="0"/>
              <a:t>Eficacia </a:t>
            </a:r>
            <a:r>
              <a:rPr lang="es-ES" sz="3200" dirty="0" err="1" smtClean="0"/>
              <a:t>tDCS</a:t>
            </a:r>
            <a:r>
              <a:rPr lang="es-ES" sz="3200" dirty="0" smtClean="0"/>
              <a:t>: seguimiento a 6 meses</a:t>
            </a:r>
            <a:endParaRPr lang="es-ES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65" y="1772816"/>
            <a:ext cx="7751729" cy="4741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86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44824"/>
            <a:ext cx="5616624" cy="4526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3 Título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90600"/>
          </a:xfrm>
        </p:spPr>
        <p:txBody>
          <a:bodyPr>
            <a:normAutofit/>
          </a:bodyPr>
          <a:lstStyle/>
          <a:p>
            <a:r>
              <a:rPr lang="es-ES" sz="3200" dirty="0" smtClean="0"/>
              <a:t>Eficacia </a:t>
            </a:r>
            <a:r>
              <a:rPr lang="es-ES" sz="3200" dirty="0" err="1" smtClean="0"/>
              <a:t>tDCS</a:t>
            </a:r>
            <a:r>
              <a:rPr lang="es-ES" sz="3200" dirty="0" smtClean="0"/>
              <a:t>: seguimiento a 6 meses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224351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1325563"/>
          </a:xfrm>
        </p:spPr>
        <p:txBody>
          <a:bodyPr>
            <a:normAutofit/>
          </a:bodyPr>
          <a:lstStyle/>
          <a:p>
            <a:r>
              <a:rPr lang="es-ES" dirty="0" smtClean="0"/>
              <a:t>Impulsividad y consumo de drogas</a:t>
            </a:r>
            <a:endParaRPr lang="es-E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905149"/>
            <a:ext cx="7993261" cy="4548187"/>
          </a:xfrm>
        </p:spPr>
        <p:txBody>
          <a:bodyPr>
            <a:noAutofit/>
          </a:bodyPr>
          <a:lstStyle/>
          <a:p>
            <a:pPr marL="435600" indent="-360000" algn="just" eaLnBrk="1" fontAlgn="auto" hangingPunct="1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"/>
              <a:defRPr/>
            </a:pPr>
            <a:r>
              <a:rPr lang="es-ES_tradnl" sz="2200" dirty="0" smtClean="0">
                <a:latin typeface="Calibri" panose="020F0502020204030204" pitchFamily="34" charset="0"/>
              </a:rPr>
              <a:t>El </a:t>
            </a:r>
            <a:r>
              <a:rPr lang="es-ES_tradnl" sz="2200" b="1" dirty="0" smtClean="0">
                <a:latin typeface="Calibri" panose="020F0502020204030204" pitchFamily="34" charset="0"/>
              </a:rPr>
              <a:t>sistema impulsivo</a:t>
            </a:r>
            <a:r>
              <a:rPr lang="es-ES_tradnl" sz="2200" dirty="0" smtClean="0">
                <a:latin typeface="Calibri" panose="020F0502020204030204" pitchFamily="34" charset="0"/>
              </a:rPr>
              <a:t> correspondería a la generación de una respuesta afectiva/emocional desencadenada por un estímulo externo, estando mediada por la </a:t>
            </a:r>
            <a:r>
              <a:rPr lang="es-ES_tradnl" sz="2200" u="sng" dirty="0" smtClean="0">
                <a:latin typeface="Calibri" panose="020F0502020204030204" pitchFamily="34" charset="0"/>
              </a:rPr>
              <a:t>amígdala y otras estructuras </a:t>
            </a:r>
            <a:r>
              <a:rPr lang="es-ES_tradnl" sz="2200" u="sng" dirty="0" err="1" smtClean="0">
                <a:latin typeface="Calibri" panose="020F0502020204030204" pitchFamily="34" charset="0"/>
              </a:rPr>
              <a:t>mesolímbicas</a:t>
            </a:r>
            <a:r>
              <a:rPr lang="es-ES_tradnl" sz="2200" dirty="0" smtClean="0">
                <a:latin typeface="Calibri" panose="020F0502020204030204" pitchFamily="34" charset="0"/>
              </a:rPr>
              <a:t>. </a:t>
            </a:r>
          </a:p>
          <a:p>
            <a:pPr marL="435600" indent="-360000" algn="just" eaLnBrk="1" fontAlgn="auto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"/>
              <a:defRPr/>
            </a:pPr>
            <a:r>
              <a:rPr lang="es-ES_tradnl" sz="2200" dirty="0" smtClean="0">
                <a:latin typeface="Calibri" panose="020F0502020204030204" pitchFamily="34" charset="0"/>
              </a:rPr>
              <a:t>El </a:t>
            </a:r>
            <a:r>
              <a:rPr lang="es-ES_tradnl" sz="2200" b="1" dirty="0" smtClean="0">
                <a:latin typeface="Calibri" panose="020F0502020204030204" pitchFamily="34" charset="0"/>
              </a:rPr>
              <a:t>sistema reflexivo </a:t>
            </a:r>
            <a:r>
              <a:rPr lang="es-ES_tradnl" sz="2200" dirty="0" smtClean="0">
                <a:latin typeface="Calibri" panose="020F0502020204030204" pitchFamily="34" charset="0"/>
              </a:rPr>
              <a:t>tiene como sustrato morfológico el </a:t>
            </a:r>
            <a:r>
              <a:rPr lang="es-ES_tradnl" sz="2200" u="sng" dirty="0" smtClean="0">
                <a:latin typeface="Calibri" panose="020F0502020204030204" pitchFamily="34" charset="0"/>
              </a:rPr>
              <a:t>córtex prefrontal</a:t>
            </a:r>
            <a:r>
              <a:rPr lang="es-ES_tradnl" sz="2200" dirty="0" smtClean="0">
                <a:latin typeface="Calibri" panose="020F0502020204030204" pitchFamily="34" charset="0"/>
              </a:rPr>
              <a:t> (</a:t>
            </a:r>
            <a:r>
              <a:rPr lang="es-ES_tradnl" sz="2200" dirty="0" err="1" smtClean="0">
                <a:latin typeface="Calibri" panose="020F0502020204030204" pitchFamily="34" charset="0"/>
              </a:rPr>
              <a:t>ventromedial</a:t>
            </a:r>
            <a:r>
              <a:rPr lang="es-ES_tradnl" sz="2200" dirty="0" smtClean="0">
                <a:latin typeface="Calibri" panose="020F0502020204030204" pitchFamily="34" charset="0"/>
              </a:rPr>
              <a:t>, </a:t>
            </a:r>
            <a:r>
              <a:rPr lang="es-ES_tradnl" sz="2200" dirty="0" err="1" smtClean="0">
                <a:latin typeface="Calibri" panose="020F0502020204030204" pitchFamily="34" charset="0"/>
              </a:rPr>
              <a:t>órbitofrontal</a:t>
            </a:r>
            <a:r>
              <a:rPr lang="es-ES_tradnl" sz="2200" dirty="0" smtClean="0">
                <a:latin typeface="Calibri" panose="020F0502020204030204" pitchFamily="34" charset="0"/>
              </a:rPr>
              <a:t>, </a:t>
            </a:r>
            <a:r>
              <a:rPr lang="es-ES_tradnl" sz="2200" dirty="0" err="1" smtClean="0">
                <a:latin typeface="Calibri" panose="020F0502020204030204" pitchFamily="34" charset="0"/>
              </a:rPr>
              <a:t>dorsolateral</a:t>
            </a:r>
            <a:r>
              <a:rPr lang="es-ES_tradnl" sz="2200" dirty="0" smtClean="0">
                <a:latin typeface="Calibri" panose="020F0502020204030204" pitchFamily="34" charset="0"/>
              </a:rPr>
              <a:t> y </a:t>
            </a:r>
            <a:r>
              <a:rPr lang="es-ES_tradnl" sz="2200" dirty="0" err="1" smtClean="0">
                <a:latin typeface="Calibri" panose="020F0502020204030204" pitchFamily="34" charset="0"/>
              </a:rPr>
              <a:t>cingulado</a:t>
            </a:r>
            <a:r>
              <a:rPr lang="es-ES_tradnl" sz="2200" dirty="0" smtClean="0">
                <a:latin typeface="Calibri" panose="020F0502020204030204" pitchFamily="34" charset="0"/>
              </a:rPr>
              <a:t> anterior) y actúa como </a:t>
            </a:r>
            <a:r>
              <a:rPr lang="es-ES_tradnl" sz="2200" dirty="0" err="1" smtClean="0">
                <a:latin typeface="Calibri" panose="020F0502020204030204" pitchFamily="34" charset="0"/>
              </a:rPr>
              <a:t>interfase</a:t>
            </a:r>
            <a:r>
              <a:rPr lang="es-ES_tradnl" sz="2200" dirty="0" smtClean="0">
                <a:latin typeface="Calibri" panose="020F0502020204030204" pitchFamily="34" charset="0"/>
              </a:rPr>
              <a:t> respecto a las áreas motoras del cerebro, filtrando la respuesta inicialmente generada en el sistema impulsivo. </a:t>
            </a:r>
            <a:endParaRPr lang="es-ES" sz="2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84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332656"/>
            <a:ext cx="7272808" cy="990600"/>
          </a:xfrm>
        </p:spPr>
        <p:txBody>
          <a:bodyPr>
            <a:noAutofit/>
          </a:bodyPr>
          <a:lstStyle/>
          <a:p>
            <a:pPr eaLnBrk="1" hangingPunct="1"/>
            <a:r>
              <a:rPr lang="es-ES" altLang="es-ES" dirty="0" smtClean="0"/>
              <a:t>Sistema Cerebral de Recompensa</a:t>
            </a:r>
          </a:p>
        </p:txBody>
      </p:sp>
      <p:cxnSp>
        <p:nvCxnSpPr>
          <p:cNvPr id="4" name="3 Conector recto"/>
          <p:cNvCxnSpPr/>
          <p:nvPr/>
        </p:nvCxnSpPr>
        <p:spPr>
          <a:xfrm>
            <a:off x="467544" y="1412776"/>
            <a:ext cx="813690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842" y="2132856"/>
            <a:ext cx="5058308" cy="379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890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Córtex</a:t>
            </a:r>
            <a:r>
              <a:rPr lang="en-GB" dirty="0" smtClean="0"/>
              <a:t> Prefrontal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822161"/>
          </a:xfrm>
        </p:spPr>
        <p:txBody>
          <a:bodyPr>
            <a:noAutofit/>
          </a:bodyPr>
          <a:lstStyle/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sz="2200" dirty="0"/>
              <a:t>Es la parte anterior de los lóbulos frontales del cerebro.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sz="2200" dirty="0"/>
              <a:t>Está implicada en los circuitos </a:t>
            </a:r>
            <a:r>
              <a:rPr lang="es-ES" sz="2200" dirty="0" err="1"/>
              <a:t>córtico</a:t>
            </a:r>
            <a:r>
              <a:rPr lang="es-ES" sz="2200" dirty="0"/>
              <a:t>-subcorticales y </a:t>
            </a:r>
            <a:r>
              <a:rPr lang="es-ES" sz="2200" dirty="0" smtClean="0"/>
              <a:t>límbicos.</a:t>
            </a:r>
            <a:endParaRPr lang="es-ES" sz="2200" dirty="0"/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sz="2200" dirty="0"/>
              <a:t>Su función principal radica en la integración de los actos destinados a un fin específico, ya sean comportamientos, razonamientos o el lenguaje. 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sz="2200" b="1" dirty="0"/>
              <a:t>Funciones ejecutivas: </a:t>
            </a:r>
            <a:r>
              <a:rPr lang="es-ES" sz="2200" dirty="0"/>
              <a:t>conjunto de habilidades implicadas en la generación, la supervisión, la regulación, la ejecución y el reajuste de conductas adecuadas para alcanzar objetivos complejos, especialmente aquellos que requieren un abordaje novedoso y creativo</a:t>
            </a:r>
            <a:r>
              <a:rPr lang="es-ES" sz="2200" dirty="0" smtClean="0"/>
              <a:t>.</a:t>
            </a:r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val="239432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err="1" smtClean="0"/>
              <a:t>Córtex</a:t>
            </a:r>
            <a:r>
              <a:rPr lang="en-GB" sz="3600" dirty="0" smtClean="0"/>
              <a:t> Prefrontal</a:t>
            </a:r>
            <a:br>
              <a:rPr lang="en-GB" sz="3600" dirty="0" smtClean="0"/>
            </a:br>
            <a:r>
              <a:rPr lang="en-GB" sz="2400" dirty="0" err="1" smtClean="0">
                <a:solidFill>
                  <a:schemeClr val="bg1">
                    <a:lumMod val="95000"/>
                  </a:schemeClr>
                </a:solidFill>
              </a:rPr>
              <a:t>Regiones</a:t>
            </a:r>
            <a:endParaRPr lang="en-GB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00809"/>
            <a:ext cx="8229600" cy="4968552"/>
          </a:xfrm>
        </p:spPr>
        <p:txBody>
          <a:bodyPr>
            <a:noAutofit/>
          </a:bodyPr>
          <a:lstStyle/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</a:pPr>
            <a:r>
              <a:rPr lang="es-ES" sz="2400" b="1" dirty="0"/>
              <a:t>Corteza </a:t>
            </a:r>
            <a:r>
              <a:rPr lang="es-ES" sz="2400" b="1" dirty="0" err="1"/>
              <a:t>Prefrontal</a:t>
            </a:r>
            <a:r>
              <a:rPr lang="es-ES" sz="2400" b="1" dirty="0"/>
              <a:t> </a:t>
            </a:r>
            <a:r>
              <a:rPr lang="es-ES" sz="2400" b="1" dirty="0" err="1"/>
              <a:t>Dorsolateral</a:t>
            </a:r>
            <a:r>
              <a:rPr lang="es-ES" sz="2400" b="1" dirty="0"/>
              <a:t> (CPFDL):</a:t>
            </a:r>
            <a:r>
              <a:rPr lang="es-ES" sz="2400" dirty="0"/>
              <a:t> su zona dorsal se relaciona con los </a:t>
            </a:r>
            <a:r>
              <a:rPr lang="es-ES" sz="2400" b="1" u="sng" dirty="0"/>
              <a:t>procesos de planificación</a:t>
            </a:r>
            <a:r>
              <a:rPr lang="es-ES" sz="2400" dirty="0"/>
              <a:t>, memoria de trabajo, resolución de problemas complejos, flexibilidad mental, generación de hipótesis, así como estrategias de trabajo, seriación y secuenciación. La zona más anterior se relaciona con procesos cognitivamente más elevados, como la </a:t>
            </a:r>
            <a:r>
              <a:rPr lang="es-ES" sz="2400" dirty="0" err="1"/>
              <a:t>metacognición</a:t>
            </a:r>
            <a:r>
              <a:rPr lang="es-ES" sz="2400" dirty="0"/>
              <a:t> o la </a:t>
            </a:r>
            <a:r>
              <a:rPr lang="es-ES" sz="2400" b="1" u="sng" dirty="0"/>
              <a:t>cognición social</a:t>
            </a:r>
            <a:r>
              <a:rPr lang="es-ES" sz="2400" dirty="0"/>
              <a:t>. Participa en la toma de decisiones bajo condiciones de incertidumbre</a:t>
            </a:r>
            <a:r>
              <a:rPr lang="es-ES" sz="2400" dirty="0" smtClean="0"/>
              <a:t>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46161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Córtex</a:t>
            </a:r>
            <a:r>
              <a:rPr lang="en-GB" dirty="0" smtClean="0"/>
              <a:t> Prefrontal</a:t>
            </a:r>
            <a:br>
              <a:rPr lang="en-GB" dirty="0" smtClean="0"/>
            </a:br>
            <a:r>
              <a:rPr lang="en-GB" sz="2000" dirty="0" err="1" smtClean="0">
                <a:solidFill>
                  <a:schemeClr val="bg1">
                    <a:lumMod val="95000"/>
                  </a:schemeClr>
                </a:solidFill>
              </a:rPr>
              <a:t>Regiones</a:t>
            </a:r>
            <a:endParaRPr lang="en-GB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00809"/>
            <a:ext cx="8229600" cy="4968552"/>
          </a:xfrm>
        </p:spPr>
        <p:txBody>
          <a:bodyPr>
            <a:noAutofit/>
          </a:bodyPr>
          <a:lstStyle/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</a:pPr>
            <a:r>
              <a:rPr lang="es-ES" sz="2000" b="1" dirty="0" smtClean="0"/>
              <a:t>Corteza </a:t>
            </a:r>
            <a:r>
              <a:rPr lang="es-ES" sz="2000" b="1" dirty="0" err="1"/>
              <a:t>Órbitrofrontal</a:t>
            </a:r>
            <a:r>
              <a:rPr lang="es-ES" sz="2000" b="1" dirty="0"/>
              <a:t> (OFC): </a:t>
            </a:r>
            <a:r>
              <a:rPr lang="es-ES" sz="2000" dirty="0"/>
              <a:t>estrechamente  relacionada  con  el  sistema límbico,  su   función   principal   es   el procesamiento y regulación de las emociones y de los estados afectivos, así como </a:t>
            </a:r>
            <a:r>
              <a:rPr lang="es-ES" sz="2000" b="1" u="sng" dirty="0"/>
              <a:t>la regulación y el  control  de  la  conducta</a:t>
            </a:r>
            <a:r>
              <a:rPr lang="es-ES" sz="2000" dirty="0"/>
              <a:t>. Participa en la toma de decisiones bajo condiciones de riesgo.</a:t>
            </a:r>
          </a:p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</a:pPr>
            <a:r>
              <a:rPr lang="es-ES" sz="2000" b="1" dirty="0"/>
              <a:t>Corteza </a:t>
            </a:r>
            <a:r>
              <a:rPr lang="es-ES" sz="2000" b="1" dirty="0" err="1"/>
              <a:t>Ventromedial</a:t>
            </a:r>
            <a:r>
              <a:rPr lang="es-ES" sz="2000" b="1" dirty="0"/>
              <a:t>  (CVM):</a:t>
            </a:r>
            <a:r>
              <a:rPr lang="es-ES" sz="2000" dirty="0"/>
              <a:t> actúa sobre la expresión de las emociones, siendo crítica para el procesamiento de emociones asociadas con situaciones sociales y personales complejas. Incluye el </a:t>
            </a:r>
            <a:r>
              <a:rPr lang="es-ES" sz="2000" b="1" dirty="0" err="1"/>
              <a:t>cingulado</a:t>
            </a:r>
            <a:r>
              <a:rPr lang="es-ES" sz="2000" b="1" dirty="0"/>
              <a:t> anterior</a:t>
            </a:r>
            <a:r>
              <a:rPr lang="es-ES" sz="2000" dirty="0"/>
              <a:t>, cuya lesión se asocia a </a:t>
            </a:r>
            <a:r>
              <a:rPr lang="es-ES" sz="2000" b="1" u="sng" dirty="0"/>
              <a:t>alteraciones motivacionales</a:t>
            </a:r>
            <a:r>
              <a:rPr lang="es-ES" sz="2000" dirty="0"/>
              <a:t>, indiferencia, disminución del pensamiento creativo y </a:t>
            </a:r>
            <a:r>
              <a:rPr lang="es-ES" sz="2000" b="1" u="sng" dirty="0"/>
              <a:t>pobre inhibición de respuesta</a:t>
            </a:r>
            <a:r>
              <a:rPr lang="es-ES" sz="2000" dirty="0"/>
              <a:t>.</a:t>
            </a:r>
          </a:p>
        </p:txBody>
      </p:sp>
      <p:cxnSp>
        <p:nvCxnSpPr>
          <p:cNvPr id="4" name="3 Conector recto"/>
          <p:cNvCxnSpPr/>
          <p:nvPr/>
        </p:nvCxnSpPr>
        <p:spPr>
          <a:xfrm>
            <a:off x="467544" y="1412776"/>
            <a:ext cx="813690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845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4262" y="188640"/>
            <a:ext cx="7886700" cy="1325563"/>
          </a:xfrm>
        </p:spPr>
        <p:txBody>
          <a:bodyPr/>
          <a:lstStyle/>
          <a:p>
            <a:r>
              <a:rPr lang="es-ES" dirty="0"/>
              <a:t>Desarrollo estructural</a:t>
            </a:r>
            <a:r>
              <a:rPr lang="es-ES" sz="2800" dirty="0"/>
              <a:t/>
            </a:r>
            <a:br>
              <a:rPr lang="es-ES" sz="2800" dirty="0"/>
            </a:br>
            <a:r>
              <a:rPr lang="es-ES" sz="2400" i="1" dirty="0">
                <a:solidFill>
                  <a:schemeClr val="bg1">
                    <a:lumMod val="95000"/>
                  </a:schemeClr>
                </a:solidFill>
              </a:rPr>
              <a:t>Córtex Prefrontal (CPF)</a:t>
            </a:r>
            <a:endParaRPr lang="es-ES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936306" y="6107386"/>
            <a:ext cx="7402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err="1"/>
              <a:t>Lenroot</a:t>
            </a:r>
            <a:r>
              <a:rPr lang="en-US" sz="1200" dirty="0"/>
              <a:t> RK, </a:t>
            </a:r>
            <a:r>
              <a:rPr lang="en-US" sz="1200" dirty="0" err="1"/>
              <a:t>Giedd</a:t>
            </a:r>
            <a:r>
              <a:rPr lang="en-US" sz="1200" dirty="0"/>
              <a:t> JN. Brain development in children and adolescents: insights from anatomical magnetic resonance imaging. </a:t>
            </a:r>
            <a:r>
              <a:rPr lang="en-US" sz="1200" dirty="0" err="1"/>
              <a:t>Neurosci</a:t>
            </a:r>
            <a:r>
              <a:rPr lang="en-US" sz="1200" dirty="0"/>
              <a:t> </a:t>
            </a:r>
            <a:r>
              <a:rPr lang="en-US" sz="1200" dirty="0" err="1"/>
              <a:t>Biobehav</a:t>
            </a:r>
            <a:r>
              <a:rPr lang="en-US" sz="1200" dirty="0"/>
              <a:t> Rev 2006; 30(6): 718-729.</a:t>
            </a:r>
            <a:endParaRPr lang="es-ES" sz="12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" t="3740" b="4832"/>
          <a:stretch/>
        </p:blipFill>
        <p:spPr bwMode="auto">
          <a:xfrm>
            <a:off x="1045028" y="1945709"/>
            <a:ext cx="7185166" cy="3730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642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adrícul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uadrícul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2043</TotalTime>
  <Words>1136</Words>
  <Application>Microsoft Office PowerPoint</Application>
  <PresentationFormat>Presentación en pantalla (4:3)</PresentationFormat>
  <Paragraphs>145</Paragraphs>
  <Slides>35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2" baseType="lpstr">
      <vt:lpstr>Arial</vt:lpstr>
      <vt:lpstr>Calibri</vt:lpstr>
      <vt:lpstr>Times</vt:lpstr>
      <vt:lpstr>Times New Roman</vt:lpstr>
      <vt:lpstr>Wingdings</vt:lpstr>
      <vt:lpstr>Wingdings 2</vt:lpstr>
      <vt:lpstr>Cuadrícula</vt:lpstr>
      <vt:lpstr>Plasticidad neuronal y recuperación EN EL TRASTORNO POR CONSUMO DE ALCOHOL</vt:lpstr>
      <vt:lpstr>Funciones cerebrales</vt:lpstr>
      <vt:lpstr>Impulsividad y consumo de drogas</vt:lpstr>
      <vt:lpstr>Impulsividad y consumo de drogas</vt:lpstr>
      <vt:lpstr>Sistema Cerebral de Recompensa</vt:lpstr>
      <vt:lpstr>Córtex Prefrontal</vt:lpstr>
      <vt:lpstr>Córtex Prefrontal Regiones</vt:lpstr>
      <vt:lpstr>Córtex Prefrontal Regiones</vt:lpstr>
      <vt:lpstr>Desarrollo estructural Córtex Prefrontal (CPF)</vt:lpstr>
      <vt:lpstr>Conceptos básicos</vt:lpstr>
      <vt:lpstr>DESARBORIZACIÓN (PODA) NEURONAL</vt:lpstr>
      <vt:lpstr>Disfunción prefrontal en el alcoholismo</vt:lpstr>
      <vt:lpstr>Looking preliminary answers</vt:lpstr>
      <vt:lpstr>NEUROPSYCHOLOGICAL TESTS (IGT)</vt:lpstr>
      <vt:lpstr>SAMPLE DISTRIBUTION (n = 60)</vt:lpstr>
      <vt:lpstr>Iowa Gambling Task (Bechara et al., 1994) </vt:lpstr>
      <vt:lpstr>TOMA DE DECISIONES</vt:lpstr>
      <vt:lpstr>Presentación de PowerPoint</vt:lpstr>
      <vt:lpstr>Presentación de PowerPoint</vt:lpstr>
      <vt:lpstr>Presentación de PowerPoint</vt:lpstr>
      <vt:lpstr>DYSEXECUTIVE QUESTIONNAIRE (DEX)</vt:lpstr>
      <vt:lpstr>dysexecutive questionnaire (dex)</vt:lpstr>
      <vt:lpstr>SAMPLE CHARACTERISTICS (n = 150)</vt:lpstr>
      <vt:lpstr>RELAPSE RATES Babor’s tipology</vt:lpstr>
      <vt:lpstr>Severe Dysexecutive Syndrome Prevalence by alcoholism type</vt:lpstr>
      <vt:lpstr>Alcohol relapse rates 1 year follow-up</vt:lpstr>
      <vt:lpstr>CONCLUSIONS</vt:lpstr>
      <vt:lpstr>La diana prefrontal</vt:lpstr>
      <vt:lpstr>Neuromodulación: tDCS</vt:lpstr>
      <vt:lpstr>Neuromodulación: tDCS</vt:lpstr>
      <vt:lpstr>Neuromodulación: tDCS</vt:lpstr>
      <vt:lpstr>TDCS: clinical application</vt:lpstr>
      <vt:lpstr>Eficacia tDCS: seguimiento a 6 meses</vt:lpstr>
      <vt:lpstr>Eficacia tDCS: seguimiento a 6 meses</vt:lpstr>
      <vt:lpstr>Eficacia tDCS: seguimiento a 6 meses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Bartolomé Pérez Gálvez</dc:creator>
  <cp:lastModifiedBy>BPG</cp:lastModifiedBy>
  <cp:revision>73</cp:revision>
  <dcterms:created xsi:type="dcterms:W3CDTF">2015-11-20T15:47:33Z</dcterms:created>
  <dcterms:modified xsi:type="dcterms:W3CDTF">2018-11-24T07:22:02Z</dcterms:modified>
</cp:coreProperties>
</file>